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9" r:id="rId4"/>
    <p:sldId id="260" r:id="rId5"/>
    <p:sldId id="288" r:id="rId6"/>
    <p:sldId id="265" r:id="rId7"/>
    <p:sldId id="282" r:id="rId8"/>
    <p:sldId id="287" r:id="rId9"/>
    <p:sldId id="261" r:id="rId10"/>
    <p:sldId id="262" r:id="rId11"/>
    <p:sldId id="263" r:id="rId12"/>
    <p:sldId id="264" r:id="rId13"/>
    <p:sldId id="266" r:id="rId14"/>
    <p:sldId id="281" r:id="rId15"/>
    <p:sldId id="289" r:id="rId16"/>
    <p:sldId id="268" r:id="rId17"/>
    <p:sldId id="290" r:id="rId18"/>
    <p:sldId id="291" r:id="rId19"/>
    <p:sldId id="292" r:id="rId20"/>
    <p:sldId id="269" r:id="rId21"/>
    <p:sldId id="270" r:id="rId22"/>
    <p:sldId id="272" r:id="rId23"/>
    <p:sldId id="274" r:id="rId24"/>
    <p:sldId id="277" r:id="rId25"/>
    <p:sldId id="284" r:id="rId26"/>
    <p:sldId id="27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are Mellor (Thompsons Solicitors)" initials="CM(S" lastIdx="6" clrIdx="0">
    <p:extLst>
      <p:ext uri="{19B8F6BF-5375-455C-9EA6-DF929625EA0E}">
        <p15:presenceInfo xmlns:p15="http://schemas.microsoft.com/office/powerpoint/2012/main" userId="S-1-5-21-1859341-586160202-927750060-7014" providerId="AD"/>
      </p:ext>
    </p:extLst>
  </p:cmAuthor>
  <p:cmAuthor id="2" name="Tom Jones (Thompsons Solicitors)" initials="TJ(S" lastIdx="6" clrIdx="1">
    <p:extLst>
      <p:ext uri="{19B8F6BF-5375-455C-9EA6-DF929625EA0E}">
        <p15:presenceInfo xmlns:p15="http://schemas.microsoft.com/office/powerpoint/2012/main" userId="S-1-5-21-1859341-586160202-927750060-1948" providerId="AD"/>
      </p:ext>
    </p:extLst>
  </p:cmAuthor>
  <p:cmAuthor id="3" name="Gerard Stilliard (Thompsons Solicitors)" initials="GS(S" lastIdx="6" clrIdx="2">
    <p:extLst>
      <p:ext uri="{19B8F6BF-5375-455C-9EA6-DF929625EA0E}">
        <p15:presenceInfo xmlns:p15="http://schemas.microsoft.com/office/powerpoint/2012/main" userId="S-1-5-21-1859341-586160202-927750060-1103" providerId="AD"/>
      </p:ext>
    </p:extLst>
  </p:cmAuthor>
  <p:cmAuthor id="5" name="Hannah Thompson" initials="HT" lastIdx="6" clrIdx="3">
    <p:extLst>
      <p:ext uri="{19B8F6BF-5375-455C-9EA6-DF929625EA0E}">
        <p15:presenceInfo xmlns:p15="http://schemas.microsoft.com/office/powerpoint/2012/main" userId="S-1-5-21-3461064941-1506394307-4117676663-126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7073"/>
    <a:srgbClr val="CDCCCE"/>
    <a:srgbClr val="EE34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0828" autoAdjust="0"/>
  </p:normalViewPr>
  <p:slideViewPr>
    <p:cSldViewPr snapToGrid="0" snapToObjects="1">
      <p:cViewPr varScale="1">
        <p:scale>
          <a:sx n="76" d="100"/>
          <a:sy n="76" d="100"/>
        </p:scale>
        <p:origin x="678" y="84"/>
      </p:cViewPr>
      <p:guideLst/>
    </p:cSldViewPr>
  </p:slideViewPr>
  <p:notesTextViewPr>
    <p:cViewPr>
      <p:scale>
        <a:sx n="1" d="1"/>
        <a:sy n="1" d="1"/>
      </p:scale>
      <p:origin x="0" y="0"/>
    </p:cViewPr>
  </p:notesTextViewPr>
  <p:sorterViewPr>
    <p:cViewPr>
      <p:scale>
        <a:sx n="48" d="100"/>
        <a:sy n="4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48804-AC22-4943-991B-325BF81B8782}" type="datetimeFigureOut">
              <a:rPr lang="en-GB" smtClean="0"/>
              <a:t>15/03/2024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F5B000-4C9A-48EE-965C-754179D5F051}" type="slidenum">
              <a:rPr lang="en-GB" smtClean="0"/>
              <a:t>‹#›</a:t>
            </a:fld>
            <a:endParaRPr lang="en-GB"/>
          </a:p>
        </p:txBody>
      </p:sp>
    </p:spTree>
    <p:extLst>
      <p:ext uri="{BB962C8B-B14F-4D97-AF65-F5344CB8AC3E}">
        <p14:creationId xmlns:p14="http://schemas.microsoft.com/office/powerpoint/2010/main" val="1006919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F5B000-4C9A-48EE-965C-754179D5F051}" type="slidenum">
              <a:rPr lang="en-GB" smtClean="0"/>
              <a:t>3</a:t>
            </a:fld>
            <a:endParaRPr lang="en-GB"/>
          </a:p>
        </p:txBody>
      </p:sp>
    </p:spTree>
    <p:extLst>
      <p:ext uri="{BB962C8B-B14F-4D97-AF65-F5344CB8AC3E}">
        <p14:creationId xmlns:p14="http://schemas.microsoft.com/office/powerpoint/2010/main" val="1695359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400" b="0" i="0" u="none" strike="noStrike" kern="1200" cap="none" spc="0" normalizeH="0" baseline="0" noProof="0" dirty="0">
                <a:ln>
                  <a:noFill/>
                </a:ln>
                <a:solidFill>
                  <a:srgbClr val="717073"/>
                </a:solidFill>
                <a:effectLst/>
                <a:uLnTx/>
                <a:uFillTx/>
                <a:latin typeface="Gill Sans MT" panose="020B0502020104020203" pitchFamily="34" charset="0"/>
                <a:ea typeface="+mn-ea"/>
                <a:cs typeface="+mn-cs"/>
              </a:rPr>
              <a:t>Thompsons has specialist teams for: </a:t>
            </a:r>
          </a:p>
          <a:p>
            <a:endParaRPr kumimoji="0" lang="en-US" sz="1400" b="0" i="0" u="none" strike="noStrike" kern="1200" cap="none" spc="0" normalizeH="0" baseline="0" noProof="0" dirty="0">
              <a:ln>
                <a:noFill/>
              </a:ln>
              <a:solidFill>
                <a:srgbClr val="717073"/>
              </a:solidFill>
              <a:effectLst/>
              <a:uLnTx/>
              <a:uFillTx/>
              <a:latin typeface="Gill Sans MT" panose="020B0502020104020203" pitchFamily="34" charset="0"/>
              <a:ea typeface="+mn-ea"/>
              <a:cs typeface="+mn-cs"/>
            </a:endParaRPr>
          </a:p>
          <a:p>
            <a:pPr marL="171450" indent="-171450">
              <a:buFont typeface="Arial" panose="020B0604020202020204" pitchFamily="34" charset="0"/>
              <a:buChar char="•"/>
            </a:pPr>
            <a:r>
              <a:rPr lang="en-GB" dirty="0">
                <a:latin typeface="Gill Sans MT" panose="020B0502020104020203" pitchFamily="34" charset="0"/>
              </a:rPr>
              <a:t>ASBESTOS</a:t>
            </a:r>
          </a:p>
          <a:p>
            <a:pPr marL="171450" indent="-171450">
              <a:buFont typeface="Arial" panose="020B0604020202020204" pitchFamily="34" charset="0"/>
              <a:buChar char="•"/>
            </a:pPr>
            <a:r>
              <a:rPr lang="en-GB" dirty="0">
                <a:latin typeface="Gill Sans MT" panose="020B0502020104020203" pitchFamily="34" charset="0"/>
              </a:rPr>
              <a:t>Industrial Disease </a:t>
            </a:r>
          </a:p>
          <a:p>
            <a:pPr marL="171450" indent="-171450">
              <a:buFont typeface="Arial" panose="020B0604020202020204" pitchFamily="34" charset="0"/>
              <a:buChar char="•"/>
            </a:pPr>
            <a:r>
              <a:rPr lang="en-GB" dirty="0">
                <a:latin typeface="Gill Sans MT" panose="020B0502020104020203" pitchFamily="34" charset="0"/>
              </a:rPr>
              <a:t>Hand Arm Vibration Syndrome</a:t>
            </a:r>
          </a:p>
          <a:p>
            <a:pPr marL="171450" indent="-171450">
              <a:buFont typeface="Arial" panose="020B0604020202020204" pitchFamily="34" charset="0"/>
              <a:buChar char="•"/>
            </a:pPr>
            <a:r>
              <a:rPr lang="en-GB" dirty="0">
                <a:latin typeface="Gill Sans MT" panose="020B0502020104020203" pitchFamily="34" charset="0"/>
              </a:rPr>
              <a:t>Deafness</a:t>
            </a:r>
          </a:p>
          <a:p>
            <a:pPr marL="171450" indent="-171450">
              <a:buFont typeface="Arial" panose="020B0604020202020204" pitchFamily="34" charset="0"/>
              <a:buChar char="•"/>
            </a:pPr>
            <a:r>
              <a:rPr lang="en-GB" dirty="0">
                <a:latin typeface="Gill Sans MT" panose="020B0502020104020203" pitchFamily="34" charset="0"/>
              </a:rPr>
              <a:t>Upper Limb</a:t>
            </a:r>
          </a:p>
          <a:p>
            <a:pPr marL="171450" indent="-171450">
              <a:buFont typeface="Arial" panose="020B0604020202020204" pitchFamily="34" charset="0"/>
              <a:buChar char="•"/>
            </a:pPr>
            <a:r>
              <a:rPr lang="en-GB" dirty="0">
                <a:latin typeface="Gill Sans MT" panose="020B0502020104020203" pitchFamily="34" charset="0"/>
              </a:rPr>
              <a:t>Road Traffic Accidents</a:t>
            </a:r>
          </a:p>
          <a:p>
            <a:pPr marL="171450" indent="-171450">
              <a:buFont typeface="Arial" panose="020B0604020202020204" pitchFamily="34" charset="0"/>
              <a:buChar char="•"/>
            </a:pPr>
            <a:r>
              <a:rPr lang="en-GB" dirty="0">
                <a:latin typeface="Gill Sans MT" panose="020B0502020104020203" pitchFamily="34" charset="0"/>
              </a:rPr>
              <a:t>Clinical Negligence</a:t>
            </a:r>
          </a:p>
          <a:p>
            <a:pPr marL="171450" indent="-171450">
              <a:buFont typeface="Arial" panose="020B0604020202020204" pitchFamily="34" charset="0"/>
              <a:buChar char="•"/>
            </a:pPr>
            <a:r>
              <a:rPr lang="en-GB" dirty="0">
                <a:latin typeface="Gill Sans MT" panose="020B0502020104020203" pitchFamily="34" charset="0"/>
              </a:rPr>
              <a:t>Serious Injuries </a:t>
            </a:r>
          </a:p>
          <a:p>
            <a:pPr marL="171450" indent="-171450">
              <a:buFont typeface="Arial" panose="020B0604020202020204" pitchFamily="34" charset="0"/>
              <a:buChar char="•"/>
            </a:pPr>
            <a:r>
              <a:rPr lang="en-GB" dirty="0">
                <a:latin typeface="Gill Sans MT" panose="020B0502020104020203" pitchFamily="34" charset="0"/>
              </a:rPr>
              <a:t>Control of Substances Hazardous to Work</a:t>
            </a:r>
          </a:p>
          <a:p>
            <a:pPr marL="171450" indent="-171450">
              <a:buFont typeface="Arial" panose="020B0604020202020204" pitchFamily="34" charset="0"/>
              <a:buChar char="•"/>
            </a:pPr>
            <a:r>
              <a:rPr lang="en-GB" dirty="0">
                <a:latin typeface="Gill Sans MT" panose="020B0502020104020203" pitchFamily="34" charset="0"/>
              </a:rPr>
              <a:t>Holiday and foreign jurisdiction claims</a:t>
            </a:r>
          </a:p>
          <a:p>
            <a:endParaRPr lang="en-GB" dirty="0"/>
          </a:p>
        </p:txBody>
      </p:sp>
      <p:sp>
        <p:nvSpPr>
          <p:cNvPr id="4" name="Slide Number Placeholder 3"/>
          <p:cNvSpPr>
            <a:spLocks noGrp="1"/>
          </p:cNvSpPr>
          <p:nvPr>
            <p:ph type="sldNum" sz="quarter" idx="10"/>
          </p:nvPr>
        </p:nvSpPr>
        <p:spPr/>
        <p:txBody>
          <a:bodyPr/>
          <a:lstStyle/>
          <a:p>
            <a:fld id="{2DF5B000-4C9A-48EE-965C-754179D5F051}" type="slidenum">
              <a:rPr lang="en-GB" smtClean="0"/>
              <a:t>5</a:t>
            </a:fld>
            <a:endParaRPr lang="en-GB"/>
          </a:p>
        </p:txBody>
      </p:sp>
    </p:spTree>
    <p:extLst>
      <p:ext uri="{BB962C8B-B14F-4D97-AF65-F5344CB8AC3E}">
        <p14:creationId xmlns:p14="http://schemas.microsoft.com/office/powerpoint/2010/main" val="2243043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F5B000-4C9A-48EE-965C-754179D5F051}" type="slidenum">
              <a:rPr lang="en-GB" smtClean="0"/>
              <a:t>12</a:t>
            </a:fld>
            <a:endParaRPr lang="en-GB"/>
          </a:p>
        </p:txBody>
      </p:sp>
    </p:spTree>
    <p:extLst>
      <p:ext uri="{BB962C8B-B14F-4D97-AF65-F5344CB8AC3E}">
        <p14:creationId xmlns:p14="http://schemas.microsoft.com/office/powerpoint/2010/main" val="2082140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Cover for work related employment issue for member.</a:t>
            </a:r>
          </a:p>
          <a:p>
            <a:pPr marL="171450" indent="-171450">
              <a:buFont typeface="Arial" panose="020B0604020202020204" pitchFamily="34" charset="0"/>
              <a:buChar char="•"/>
            </a:pPr>
            <a:r>
              <a:rPr lang="en-US" dirty="0"/>
              <a:t>Access to Thompsons is through the UNISON Regional </a:t>
            </a:r>
            <a:r>
              <a:rPr lang="en-US" dirty="0" err="1"/>
              <a:t>Organiser</a:t>
            </a:r>
            <a:r>
              <a:rPr lang="en-US" dirty="0"/>
              <a:t>.</a:t>
            </a:r>
          </a:p>
          <a:p>
            <a:pPr marL="171450" indent="-171450">
              <a:buFont typeface="Arial" panose="020B0604020202020204" pitchFamily="34" charset="0"/>
              <a:buChar char="•"/>
            </a:pPr>
            <a:r>
              <a:rPr lang="en-US" dirty="0"/>
              <a:t>Thompsons operate an advice line of the Regional Officer.  They get telephone advice within 1 hour and written advice within 24 hours of their call.</a:t>
            </a:r>
          </a:p>
          <a:p>
            <a:pPr marL="171450" indent="-171450">
              <a:buFont typeface="Arial" panose="020B0604020202020204" pitchFamily="34" charset="0"/>
              <a:buChar char="•"/>
            </a:pPr>
            <a:r>
              <a:rPr lang="en-US" dirty="0"/>
              <a:t>Why do I have to go through the regional </a:t>
            </a:r>
            <a:r>
              <a:rPr lang="en-US" dirty="0" err="1"/>
              <a:t>organiser</a:t>
            </a:r>
            <a:r>
              <a:rPr lang="en-US" dirty="0"/>
              <a:t>?</a:t>
            </a:r>
          </a:p>
          <a:p>
            <a:pPr marL="171450" indent="-171450">
              <a:buFont typeface="Arial" panose="020B0604020202020204" pitchFamily="34" charset="0"/>
              <a:buChar char="•"/>
            </a:pPr>
            <a:r>
              <a:rPr lang="en-US" dirty="0"/>
              <a:t>Employment Law gives you minimum legal protection.  Working with you branch and regional </a:t>
            </a:r>
            <a:r>
              <a:rPr lang="en-US" dirty="0" err="1"/>
              <a:t>organiser</a:t>
            </a:r>
            <a:r>
              <a:rPr lang="en-US" dirty="0"/>
              <a:t> you can negotiate an industrial resolution that can cover things no employment tribunal decision could.</a:t>
            </a:r>
          </a:p>
          <a:p>
            <a:pPr marL="171450" indent="-171450">
              <a:buFont typeface="Arial" panose="020B0604020202020204" pitchFamily="34" charset="0"/>
              <a:buChar char="•"/>
            </a:pPr>
            <a:r>
              <a:rPr lang="en-US" dirty="0"/>
              <a:t>It ensures consistency in how UNISON deal with industrial issues. It allows UNISON  to deal with issues on behalf of members as a collective not just as an individual member.</a:t>
            </a:r>
          </a:p>
          <a:p>
            <a:pPr marL="171450" indent="-171450">
              <a:buFont typeface="Arial" panose="020B0604020202020204" pitchFamily="34" charset="0"/>
              <a:buChar char="•"/>
            </a:pPr>
            <a:r>
              <a:rPr lang="en-US" dirty="0"/>
              <a:t>It keeps a control on the cost of the employment service which has to be cross </a:t>
            </a:r>
            <a:r>
              <a:rPr lang="en-US" dirty="0" err="1"/>
              <a:t>subsidised</a:t>
            </a:r>
            <a:r>
              <a:rPr lang="en-US" dirty="0"/>
              <a:t> by UNISON. </a:t>
            </a:r>
          </a:p>
          <a:p>
            <a:pPr marL="171450" indent="-171450">
              <a:buFont typeface="Arial" panose="020B0604020202020204" pitchFamily="34" charset="0"/>
              <a:buChar char="•"/>
            </a:pPr>
            <a:r>
              <a:rPr lang="en-US" dirty="0"/>
              <a:t>It enables UNISON to identify trends in that workplace and across the country so UNISON to develop industrial strategies to campaign and bring about change for all. </a:t>
            </a:r>
          </a:p>
          <a:p>
            <a:pPr marL="171450" indent="-171450">
              <a:buFont typeface="Arial" panose="020B0604020202020204" pitchFamily="34" charset="0"/>
              <a:buChar char="•"/>
            </a:pPr>
            <a:r>
              <a:rPr lang="en-US" dirty="0"/>
              <a:t>UNISON and Thompsons operate an </a:t>
            </a:r>
            <a:r>
              <a:rPr lang="en-US" dirty="0" err="1"/>
              <a:t>adviceline</a:t>
            </a:r>
            <a:r>
              <a:rPr lang="en-US" dirty="0"/>
              <a:t>.  The Regional </a:t>
            </a:r>
            <a:r>
              <a:rPr lang="en-US" dirty="0" err="1"/>
              <a:t>Organiser</a:t>
            </a:r>
            <a:r>
              <a:rPr lang="en-US" dirty="0"/>
              <a:t> can call for advice and will receive telephone advice within 1 hour and written advice within 24 hours.  </a:t>
            </a:r>
          </a:p>
          <a:p>
            <a:endParaRPr lang="en-US" dirty="0"/>
          </a:p>
          <a:p>
            <a:r>
              <a:rPr lang="en-US" dirty="0"/>
              <a:t>Settlement Agreements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If a member opts to enter into a settlement agreement (to resolve an employment dispute) they will need to get legal advice </a:t>
            </a:r>
          </a:p>
          <a:p>
            <a:pPr marL="171450" indent="-171450">
              <a:buFont typeface="Arial" panose="020B0604020202020204" pitchFamily="34" charset="0"/>
              <a:buChar char="•"/>
            </a:pPr>
            <a:r>
              <a:rPr lang="en-US" dirty="0"/>
              <a:t>We have a specialist unit advising exclusively on settlement agreements</a:t>
            </a:r>
          </a:p>
          <a:p>
            <a:pPr marL="171450" indent="-171450">
              <a:buFont typeface="Arial" panose="020B0604020202020204" pitchFamily="34" charset="0"/>
              <a:buChar char="•"/>
            </a:pPr>
            <a:r>
              <a:rPr lang="en-US" dirty="0"/>
              <a:t>We offer a superior service to high street firms because we work in partnership with the union, have specialist knowledge of the trades and industries and our lawyers have a wealth of experience </a:t>
            </a:r>
          </a:p>
          <a:p>
            <a:pPr marL="171450" indent="-171450">
              <a:buFont typeface="Arial" panose="020B0604020202020204" pitchFamily="34" charset="0"/>
              <a:buChar char="•"/>
            </a:pPr>
            <a:r>
              <a:rPr lang="en-US" dirty="0"/>
              <a:t>We can provide our advice within 48 hours </a:t>
            </a:r>
          </a:p>
          <a:p>
            <a:pPr marL="171450" indent="-171450">
              <a:buFont typeface="Arial" panose="020B0604020202020204" pitchFamily="34" charset="0"/>
              <a:buChar char="•"/>
            </a:pPr>
            <a:r>
              <a:rPr lang="en-US" dirty="0"/>
              <a:t>We can provide a same day turnaround service for urgent matters</a:t>
            </a:r>
          </a:p>
          <a:p>
            <a:pPr marL="171450" indent="-171450">
              <a:buFont typeface="Arial" panose="020B0604020202020204" pitchFamily="34" charset="0"/>
              <a:buChar char="•"/>
            </a:pPr>
            <a:r>
              <a:rPr lang="en-US" dirty="0"/>
              <a:t>We will never charge members for the service</a:t>
            </a:r>
          </a:p>
          <a:p>
            <a:pPr marL="171450" indent="-171450">
              <a:buFont typeface="Arial" panose="020B0604020202020204" pitchFamily="34" charset="0"/>
              <a:buChar char="•"/>
            </a:pPr>
            <a:r>
              <a:rPr lang="en-US" dirty="0"/>
              <a:t>If the employer refuses to pay our standard fee (£350+vat) (it is always the employer who pays) the agreement should be referred to us anyway as we can negotiate on this</a:t>
            </a:r>
          </a:p>
          <a:p>
            <a:pPr marL="171450" indent="-171450">
              <a:buFont typeface="Arial" panose="020B0604020202020204" pitchFamily="34" charset="0"/>
              <a:buChar char="•"/>
            </a:pPr>
            <a:r>
              <a:rPr lang="en-US" dirty="0"/>
              <a:t>We can advise staff on a large scale (e.g. when a large redundancy is taking place) in any part of the country and at short notice.</a:t>
            </a:r>
          </a:p>
          <a:p>
            <a:pPr marL="171450" indent="-171450">
              <a:buFont typeface="Arial" panose="020B0604020202020204" pitchFamily="34" charset="0"/>
              <a:buChar char="•"/>
            </a:pPr>
            <a:r>
              <a:rPr lang="en-US" dirty="0"/>
              <a:t>The profit from this service goes into UNISON’s open book and allows UNISON to support other legal services.  It is therefore imperative that member use UNISON for advice on settlement agreements. </a:t>
            </a:r>
          </a:p>
          <a:p>
            <a:endParaRPr lang="en-GB" dirty="0"/>
          </a:p>
        </p:txBody>
      </p:sp>
      <p:sp>
        <p:nvSpPr>
          <p:cNvPr id="4" name="Slide Number Placeholder 3"/>
          <p:cNvSpPr>
            <a:spLocks noGrp="1"/>
          </p:cNvSpPr>
          <p:nvPr>
            <p:ph type="sldNum" sz="quarter" idx="10"/>
          </p:nvPr>
        </p:nvSpPr>
        <p:spPr/>
        <p:txBody>
          <a:bodyPr/>
          <a:lstStyle/>
          <a:p>
            <a:fld id="{2DF5B000-4C9A-48EE-965C-754179D5F051}" type="slidenum">
              <a:rPr lang="en-GB" smtClean="0"/>
              <a:t>14</a:t>
            </a:fld>
            <a:endParaRPr lang="en-GB"/>
          </a:p>
        </p:txBody>
      </p:sp>
    </p:spTree>
    <p:extLst>
      <p:ext uri="{BB962C8B-B14F-4D97-AF65-F5344CB8AC3E}">
        <p14:creationId xmlns:p14="http://schemas.microsoft.com/office/powerpoint/2010/main" val="3736744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Cover for work related employment issue for member.</a:t>
            </a:r>
          </a:p>
          <a:p>
            <a:pPr marL="171450" indent="-171450">
              <a:buFont typeface="Arial" panose="020B0604020202020204" pitchFamily="34" charset="0"/>
              <a:buChar char="•"/>
            </a:pPr>
            <a:r>
              <a:rPr lang="en-US" dirty="0"/>
              <a:t>Access to Thompsons is through the UNISON Regional </a:t>
            </a:r>
            <a:r>
              <a:rPr lang="en-US" dirty="0" err="1"/>
              <a:t>Organiser</a:t>
            </a:r>
            <a:r>
              <a:rPr lang="en-US" dirty="0"/>
              <a:t>.</a:t>
            </a:r>
          </a:p>
          <a:p>
            <a:pPr marL="171450" indent="-171450">
              <a:buFont typeface="Arial" panose="020B0604020202020204" pitchFamily="34" charset="0"/>
              <a:buChar char="•"/>
            </a:pPr>
            <a:r>
              <a:rPr lang="en-US" dirty="0"/>
              <a:t>Thompsons operate an advice line of the Regional Officer.  They get telephone advice within 1 hour and written advice within 24 hours of their call.</a:t>
            </a:r>
          </a:p>
          <a:p>
            <a:pPr marL="171450" indent="-171450">
              <a:buFont typeface="Arial" panose="020B0604020202020204" pitchFamily="34" charset="0"/>
              <a:buChar char="•"/>
            </a:pPr>
            <a:r>
              <a:rPr lang="en-US" dirty="0"/>
              <a:t>Why do I have to go through the regional </a:t>
            </a:r>
            <a:r>
              <a:rPr lang="en-US" dirty="0" err="1"/>
              <a:t>organiser</a:t>
            </a:r>
            <a:r>
              <a:rPr lang="en-US" dirty="0"/>
              <a:t>?</a:t>
            </a:r>
          </a:p>
          <a:p>
            <a:pPr marL="171450" indent="-171450">
              <a:buFont typeface="Arial" panose="020B0604020202020204" pitchFamily="34" charset="0"/>
              <a:buChar char="•"/>
            </a:pPr>
            <a:r>
              <a:rPr lang="en-US" dirty="0"/>
              <a:t>Employment Law gives you minimum legal protection.  Working with you branch and regional </a:t>
            </a:r>
            <a:r>
              <a:rPr lang="en-US" dirty="0" err="1"/>
              <a:t>organiser</a:t>
            </a:r>
            <a:r>
              <a:rPr lang="en-US" dirty="0"/>
              <a:t> you can negotiate an industrial resolution that can cover things no employment tribunal decision could.</a:t>
            </a:r>
          </a:p>
          <a:p>
            <a:pPr marL="171450" indent="-171450">
              <a:buFont typeface="Arial" panose="020B0604020202020204" pitchFamily="34" charset="0"/>
              <a:buChar char="•"/>
            </a:pPr>
            <a:r>
              <a:rPr lang="en-US" dirty="0"/>
              <a:t>It ensures consistency in how UNISON deal with industrial issues. It allows UNISON  to deal with issues on behalf of members as a collective not just as an individual member.</a:t>
            </a:r>
          </a:p>
          <a:p>
            <a:pPr marL="171450" indent="-171450">
              <a:buFont typeface="Arial" panose="020B0604020202020204" pitchFamily="34" charset="0"/>
              <a:buChar char="•"/>
            </a:pPr>
            <a:r>
              <a:rPr lang="en-US" dirty="0"/>
              <a:t>It keeps a control on the cost of the employment service which has to be cross </a:t>
            </a:r>
            <a:r>
              <a:rPr lang="en-US" dirty="0" err="1"/>
              <a:t>subsidised</a:t>
            </a:r>
            <a:r>
              <a:rPr lang="en-US" dirty="0"/>
              <a:t> by UNISON. </a:t>
            </a:r>
          </a:p>
          <a:p>
            <a:pPr marL="171450" indent="-171450">
              <a:buFont typeface="Arial" panose="020B0604020202020204" pitchFamily="34" charset="0"/>
              <a:buChar char="•"/>
            </a:pPr>
            <a:r>
              <a:rPr lang="en-US" dirty="0"/>
              <a:t>It enables UNISON to identify trends in that workplace and across the country so UNISON to develop industrial strategies to campaign and bring about change for all. </a:t>
            </a:r>
          </a:p>
          <a:p>
            <a:pPr marL="171450" indent="-171450">
              <a:buFont typeface="Arial" panose="020B0604020202020204" pitchFamily="34" charset="0"/>
              <a:buChar char="•"/>
            </a:pPr>
            <a:r>
              <a:rPr lang="en-US" dirty="0"/>
              <a:t>UNISON and Thompsons operate an </a:t>
            </a:r>
            <a:r>
              <a:rPr lang="en-US" dirty="0" err="1"/>
              <a:t>adviceline</a:t>
            </a:r>
            <a:r>
              <a:rPr lang="en-US" dirty="0"/>
              <a:t>.  The Regional </a:t>
            </a:r>
            <a:r>
              <a:rPr lang="en-US" dirty="0" err="1"/>
              <a:t>Organiser</a:t>
            </a:r>
            <a:r>
              <a:rPr lang="en-US" dirty="0"/>
              <a:t> can call for advice and will receive telephone advice within 1 hour and written advice within 24 hours.  </a:t>
            </a:r>
          </a:p>
          <a:p>
            <a:endParaRPr lang="en-US" dirty="0"/>
          </a:p>
          <a:p>
            <a:r>
              <a:rPr lang="en-US" dirty="0"/>
              <a:t>Settlement Agreements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If a member opts to enter into a settlement agreement (to resolve an employment dispute) they will need to get legal advice </a:t>
            </a:r>
          </a:p>
          <a:p>
            <a:pPr marL="171450" indent="-171450">
              <a:buFont typeface="Arial" panose="020B0604020202020204" pitchFamily="34" charset="0"/>
              <a:buChar char="•"/>
            </a:pPr>
            <a:r>
              <a:rPr lang="en-US" dirty="0"/>
              <a:t>We have a specialist unit advising exclusively on settlement agreements</a:t>
            </a:r>
          </a:p>
          <a:p>
            <a:pPr marL="171450" indent="-171450">
              <a:buFont typeface="Arial" panose="020B0604020202020204" pitchFamily="34" charset="0"/>
              <a:buChar char="•"/>
            </a:pPr>
            <a:r>
              <a:rPr lang="en-US" dirty="0"/>
              <a:t>We offer a superior service to high street firms because we work in partnership with the union, have specialist knowledge of the trades and industries and our lawyers have a wealth of experience </a:t>
            </a:r>
          </a:p>
          <a:p>
            <a:pPr marL="171450" indent="-171450">
              <a:buFont typeface="Arial" panose="020B0604020202020204" pitchFamily="34" charset="0"/>
              <a:buChar char="•"/>
            </a:pPr>
            <a:r>
              <a:rPr lang="en-US" dirty="0"/>
              <a:t>We can provide our advice within 48 hours </a:t>
            </a:r>
          </a:p>
          <a:p>
            <a:pPr marL="171450" indent="-171450">
              <a:buFont typeface="Arial" panose="020B0604020202020204" pitchFamily="34" charset="0"/>
              <a:buChar char="•"/>
            </a:pPr>
            <a:r>
              <a:rPr lang="en-US" dirty="0"/>
              <a:t>We can provide a same day turnaround service for urgent matters</a:t>
            </a:r>
          </a:p>
          <a:p>
            <a:pPr marL="171450" indent="-171450">
              <a:buFont typeface="Arial" panose="020B0604020202020204" pitchFamily="34" charset="0"/>
              <a:buChar char="•"/>
            </a:pPr>
            <a:r>
              <a:rPr lang="en-US" dirty="0"/>
              <a:t>We will never charge members for the service</a:t>
            </a:r>
          </a:p>
          <a:p>
            <a:pPr marL="171450" indent="-171450">
              <a:buFont typeface="Arial" panose="020B0604020202020204" pitchFamily="34" charset="0"/>
              <a:buChar char="•"/>
            </a:pPr>
            <a:r>
              <a:rPr lang="en-US" dirty="0"/>
              <a:t>If the employer refuses to pay our standard fee (£350+vat) (it is always the employer who pays) the agreement should be referred to us anyway as we can negotiate on this</a:t>
            </a:r>
          </a:p>
          <a:p>
            <a:pPr marL="171450" indent="-171450">
              <a:buFont typeface="Arial" panose="020B0604020202020204" pitchFamily="34" charset="0"/>
              <a:buChar char="•"/>
            </a:pPr>
            <a:r>
              <a:rPr lang="en-US" dirty="0"/>
              <a:t>We can advise staff on a large scale (e.g. when a large redundancy is taking place) in any part of the country and at short notice.</a:t>
            </a:r>
          </a:p>
          <a:p>
            <a:pPr marL="171450" indent="-171450">
              <a:buFont typeface="Arial" panose="020B0604020202020204" pitchFamily="34" charset="0"/>
              <a:buChar char="•"/>
            </a:pPr>
            <a:r>
              <a:rPr lang="en-US" dirty="0"/>
              <a:t>The profit from this service goes into UNISON’s open book and allows UNISON to support other legal services.  It is therefore imperative that member use UNISON for advice on settlement agreements. </a:t>
            </a:r>
          </a:p>
          <a:p>
            <a:endParaRPr lang="en-GB" dirty="0"/>
          </a:p>
        </p:txBody>
      </p:sp>
      <p:sp>
        <p:nvSpPr>
          <p:cNvPr id="4" name="Slide Number Placeholder 3"/>
          <p:cNvSpPr>
            <a:spLocks noGrp="1"/>
          </p:cNvSpPr>
          <p:nvPr>
            <p:ph type="sldNum" sz="quarter" idx="10"/>
          </p:nvPr>
        </p:nvSpPr>
        <p:spPr/>
        <p:txBody>
          <a:bodyPr/>
          <a:lstStyle/>
          <a:p>
            <a:fld id="{2DF5B000-4C9A-48EE-965C-754179D5F051}" type="slidenum">
              <a:rPr lang="en-GB" smtClean="0"/>
              <a:t>15</a:t>
            </a:fld>
            <a:endParaRPr lang="en-GB"/>
          </a:p>
        </p:txBody>
      </p:sp>
    </p:spTree>
    <p:extLst>
      <p:ext uri="{BB962C8B-B14F-4D97-AF65-F5344CB8AC3E}">
        <p14:creationId xmlns:p14="http://schemas.microsoft.com/office/powerpoint/2010/main" val="4256856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criminal law advice and representation scheme specifically excludes:</a:t>
            </a:r>
          </a:p>
          <a:p>
            <a:pPr marL="171450" indent="-171450">
              <a:buFont typeface="Arial" panose="020B0604020202020204" pitchFamily="34" charset="0"/>
              <a:buChar char="•"/>
            </a:pPr>
            <a:r>
              <a:rPr lang="en-US" dirty="0"/>
              <a:t>Drink driving offences</a:t>
            </a:r>
          </a:p>
          <a:p>
            <a:pPr marL="171450" indent="-171450">
              <a:buFont typeface="Arial" panose="020B0604020202020204" pitchFamily="34" charset="0"/>
              <a:buChar char="•"/>
            </a:pPr>
            <a:r>
              <a:rPr lang="en-US" dirty="0"/>
              <a:t>Road traffic offences - unless the member’s job is at risk</a:t>
            </a:r>
          </a:p>
          <a:p>
            <a:pPr marL="171450" indent="-171450">
              <a:buFont typeface="Arial" panose="020B0604020202020204" pitchFamily="34" charset="0"/>
              <a:buChar char="•"/>
            </a:pPr>
            <a:r>
              <a:rPr lang="en-US" dirty="0"/>
              <a:t>Assistance and representation for criminal proceedings where the member’s role is solely as a witness</a:t>
            </a:r>
          </a:p>
          <a:p>
            <a:pPr marL="171450" indent="-171450">
              <a:buFont typeface="Arial" panose="020B0604020202020204" pitchFamily="34" charset="0"/>
              <a:buChar char="•"/>
            </a:pPr>
            <a:r>
              <a:rPr lang="en-US" dirty="0"/>
              <a:t>Offences where the member is pleading guilty</a:t>
            </a:r>
          </a:p>
          <a:p>
            <a:endParaRPr lang="en-GB" dirty="0"/>
          </a:p>
          <a:p>
            <a:r>
              <a:rPr lang="en-US" dirty="0"/>
              <a:t>If the member wants a solicitor on a private basis, Thompsons can represent privately.</a:t>
            </a:r>
          </a:p>
          <a:p>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Free initial advice and representation for any member with a work related criminal case.</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The Criminal team are specialist who know how a criminal sanction can impact upon your employment.   They can advise you on the impact accepting a caution might have on your employment.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Any allegation can also find its way on the disclosure and barring service.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May include representation at:</a:t>
            </a:r>
          </a:p>
          <a:p>
            <a:pPr lvl="2"/>
            <a:r>
              <a:rPr lang="en-GB" sz="1200" kern="1200" dirty="0">
                <a:solidFill>
                  <a:schemeClr val="tx1"/>
                </a:solidFill>
                <a:effectLst/>
                <a:latin typeface="+mn-lt"/>
                <a:ea typeface="+mn-ea"/>
                <a:cs typeface="+mn-cs"/>
              </a:rPr>
              <a:t>Police Station</a:t>
            </a:r>
          </a:p>
          <a:p>
            <a:pPr lvl="2"/>
            <a:r>
              <a:rPr lang="en-GB" sz="1200" kern="1200" dirty="0">
                <a:solidFill>
                  <a:schemeClr val="tx1"/>
                </a:solidFill>
                <a:effectLst/>
                <a:latin typeface="+mn-lt"/>
                <a:ea typeface="+mn-ea"/>
                <a:cs typeface="+mn-cs"/>
              </a:rPr>
              <a:t>Magistrates Court</a:t>
            </a:r>
          </a:p>
          <a:p>
            <a:pPr lvl="2"/>
            <a:r>
              <a:rPr lang="en-GB" sz="1200" kern="1200" dirty="0">
                <a:solidFill>
                  <a:schemeClr val="tx1"/>
                </a:solidFill>
                <a:effectLst/>
                <a:latin typeface="+mn-lt"/>
                <a:ea typeface="+mn-ea"/>
                <a:cs typeface="+mn-cs"/>
              </a:rPr>
              <a:t>Crown Court </a:t>
            </a:r>
          </a:p>
          <a:p>
            <a:pPr lvl="2"/>
            <a:r>
              <a:rPr lang="en-GB" sz="1200" kern="1200" dirty="0">
                <a:solidFill>
                  <a:schemeClr val="tx1"/>
                </a:solidFill>
                <a:effectLst/>
                <a:latin typeface="+mn-lt"/>
                <a:ea typeface="+mn-ea"/>
                <a:cs typeface="+mn-cs"/>
              </a:rPr>
              <a:t>Court of Appeal</a:t>
            </a:r>
          </a:p>
          <a:p>
            <a:pPr lvl="2"/>
            <a:r>
              <a:rPr lang="en-GB" sz="1200" kern="1200" dirty="0">
                <a:solidFill>
                  <a:schemeClr val="tx1"/>
                </a:solidFill>
                <a:effectLst/>
                <a:latin typeface="+mn-lt"/>
                <a:ea typeface="+mn-ea"/>
                <a:cs typeface="+mn-cs"/>
              </a:rPr>
              <a:t>Supreme Court</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Thompsons provide a 24 hours a day, 7 days a week service for Police Station advice and representation and have successfully represented many UNISON members in a wide range of cases over many years.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How to contact</a:t>
            </a:r>
          </a:p>
          <a:p>
            <a:pPr lvl="2"/>
            <a:r>
              <a:rPr lang="en-GB" sz="1200" kern="1200" dirty="0">
                <a:solidFill>
                  <a:schemeClr val="tx1"/>
                </a:solidFill>
                <a:effectLst/>
                <a:latin typeface="+mn-lt"/>
                <a:ea typeface="+mn-ea"/>
                <a:cs typeface="+mn-cs"/>
              </a:rPr>
              <a:t>Legal Helpline: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0808 252 2783</a:t>
            </a:r>
          </a:p>
          <a:p>
            <a:pPr lvl="2"/>
            <a:r>
              <a:rPr lang="en-GB" sz="1200" kern="1200" dirty="0">
                <a:solidFill>
                  <a:schemeClr val="tx1"/>
                </a:solidFill>
                <a:effectLst/>
                <a:latin typeface="+mn-lt"/>
                <a:ea typeface="+mn-ea"/>
                <a:cs typeface="+mn-cs"/>
              </a:rPr>
              <a:t>UNISON Direct: 0800 0 857 857</a:t>
            </a:r>
          </a:p>
          <a:p>
            <a:pPr lvl="2"/>
            <a:r>
              <a:rPr lang="en-GB" sz="1200" kern="1200" dirty="0">
                <a:solidFill>
                  <a:schemeClr val="tx1"/>
                </a:solidFill>
                <a:effectLst/>
                <a:latin typeface="+mn-lt"/>
                <a:ea typeface="+mn-ea"/>
                <a:cs typeface="+mn-cs"/>
              </a:rPr>
              <a:t>UNISON 24 hour criminal helpline: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0800 587 7530</a:t>
            </a:r>
          </a:p>
          <a:p>
            <a:pPr lvl="2"/>
            <a:r>
              <a:rPr lang="en-GB" sz="1200" kern="1200" dirty="0">
                <a:solidFill>
                  <a:schemeClr val="tx1"/>
                </a:solidFill>
                <a:effectLst/>
                <a:latin typeface="+mn-lt"/>
                <a:ea typeface="+mn-ea"/>
                <a:cs typeface="+mn-cs"/>
              </a:rPr>
              <a:t>Police Station: Ask for Thompsons or UNISON’s Solicitors</a:t>
            </a:r>
          </a:p>
          <a:p>
            <a:pPr lvl="2"/>
            <a:r>
              <a:rPr lang="en-GB" sz="1200" kern="1200" dirty="0">
                <a:solidFill>
                  <a:schemeClr val="tx1"/>
                </a:solidFill>
                <a:effectLst/>
                <a:latin typeface="+mn-lt"/>
                <a:ea typeface="+mn-ea"/>
                <a:cs typeface="+mn-cs"/>
              </a:rPr>
              <a:t>UNISON CR form</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Post Incident Procedure (Police Branches)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Post-incident investigations will commence in all situations following police contact that may have:</a:t>
            </a:r>
          </a:p>
          <a:p>
            <a:pPr lvl="2"/>
            <a:r>
              <a:rPr lang="en-GB" sz="1200" kern="1200" dirty="0">
                <a:solidFill>
                  <a:schemeClr val="tx1"/>
                </a:solidFill>
                <a:effectLst/>
                <a:latin typeface="+mn-lt"/>
                <a:ea typeface="+mn-ea"/>
                <a:cs typeface="+mn-cs"/>
              </a:rPr>
              <a:t>Resulted in death or serious injury</a:t>
            </a:r>
          </a:p>
          <a:p>
            <a:pPr lvl="2"/>
            <a:r>
              <a:rPr lang="en-GB" sz="1200" kern="1200" dirty="0">
                <a:solidFill>
                  <a:schemeClr val="tx1"/>
                </a:solidFill>
                <a:effectLst/>
                <a:latin typeface="+mn-lt"/>
                <a:ea typeface="+mn-ea"/>
                <a:cs typeface="+mn-cs"/>
              </a:rPr>
              <a:t>Revealed failings in command</a:t>
            </a:r>
          </a:p>
          <a:p>
            <a:pPr lvl="2"/>
            <a:r>
              <a:rPr lang="en-GB" sz="1200" kern="1200" dirty="0">
                <a:solidFill>
                  <a:schemeClr val="tx1"/>
                </a:solidFill>
                <a:effectLst/>
                <a:latin typeface="+mn-lt"/>
                <a:ea typeface="+mn-ea"/>
                <a:cs typeface="+mn-cs"/>
              </a:rPr>
              <a:t>Caused danger to officers or the public.</a:t>
            </a:r>
          </a:p>
          <a:p>
            <a:pPr lvl="2"/>
            <a:r>
              <a:rPr lang="en-GB" sz="1200" kern="1200" dirty="0">
                <a:solidFill>
                  <a:schemeClr val="tx1"/>
                </a:solidFill>
                <a:effectLst/>
                <a:latin typeface="+mn-lt"/>
                <a:ea typeface="+mn-ea"/>
                <a:cs typeface="+mn-cs"/>
              </a:rPr>
              <a:t>UNISON has a 24-hour PIP legal helpline: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0808 164 9332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Professional Regulation</a:t>
            </a:r>
          </a:p>
          <a:p>
            <a:pPr lvl="2"/>
            <a:r>
              <a:rPr lang="en-GB" sz="1200" kern="1200" dirty="0">
                <a:solidFill>
                  <a:schemeClr val="tx1"/>
                </a:solidFill>
                <a:effectLst/>
                <a:latin typeface="+mn-lt"/>
                <a:ea typeface="+mn-ea"/>
                <a:cs typeface="+mn-cs"/>
              </a:rPr>
              <a:t>Many UNISON members, especially those working in healthcare and social work, are in occupations that require them to register with statutory or voluntary registration bodies.</a:t>
            </a:r>
          </a:p>
          <a:p>
            <a:pPr lvl="2"/>
            <a:r>
              <a:rPr lang="en-GB" sz="1200" kern="1200" dirty="0">
                <a:solidFill>
                  <a:schemeClr val="tx1"/>
                </a:solidFill>
                <a:effectLst/>
                <a:latin typeface="+mn-lt"/>
                <a:ea typeface="+mn-ea"/>
                <a:cs typeface="+mn-cs"/>
              </a:rPr>
              <a:t>UNISON has a team of skilled representatives for this type of hearing based at head office.</a:t>
            </a:r>
          </a:p>
          <a:p>
            <a:endParaRPr lang="en-GB" dirty="0"/>
          </a:p>
        </p:txBody>
      </p:sp>
      <p:sp>
        <p:nvSpPr>
          <p:cNvPr id="4" name="Slide Number Placeholder 3"/>
          <p:cNvSpPr>
            <a:spLocks noGrp="1"/>
          </p:cNvSpPr>
          <p:nvPr>
            <p:ph type="sldNum" sz="quarter" idx="10"/>
          </p:nvPr>
        </p:nvSpPr>
        <p:spPr/>
        <p:txBody>
          <a:bodyPr/>
          <a:lstStyle/>
          <a:p>
            <a:fld id="{2DF5B000-4C9A-48EE-965C-754179D5F051}" type="slidenum">
              <a:rPr lang="en-GB" smtClean="0"/>
              <a:t>16</a:t>
            </a:fld>
            <a:endParaRPr lang="en-GB"/>
          </a:p>
        </p:txBody>
      </p:sp>
    </p:spTree>
    <p:extLst>
      <p:ext uri="{BB962C8B-B14F-4D97-AF65-F5344CB8AC3E}">
        <p14:creationId xmlns:p14="http://schemas.microsoft.com/office/powerpoint/2010/main" val="2834170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How to contact</a:t>
            </a:r>
          </a:p>
          <a:p>
            <a:pPr lvl="2"/>
            <a:r>
              <a:rPr lang="en-GB" sz="1200" kern="1200" dirty="0">
                <a:solidFill>
                  <a:schemeClr val="tx1"/>
                </a:solidFill>
                <a:effectLst/>
                <a:latin typeface="+mn-lt"/>
                <a:ea typeface="+mn-ea"/>
                <a:cs typeface="+mn-cs"/>
              </a:rPr>
              <a:t>Legal Helpline: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0808 252 2783</a:t>
            </a:r>
          </a:p>
          <a:p>
            <a:pPr lvl="2"/>
            <a:r>
              <a:rPr lang="en-GB" sz="1200" kern="1200" dirty="0">
                <a:solidFill>
                  <a:schemeClr val="tx1"/>
                </a:solidFill>
                <a:effectLst/>
                <a:latin typeface="+mn-lt"/>
                <a:ea typeface="+mn-ea"/>
                <a:cs typeface="+mn-cs"/>
              </a:rPr>
              <a:t>UNISON Direct: 0800 0 857 857</a:t>
            </a:r>
          </a:p>
          <a:p>
            <a:pPr lvl="2"/>
            <a:r>
              <a:rPr lang="en-GB" sz="1200" kern="1200" dirty="0">
                <a:solidFill>
                  <a:schemeClr val="tx1"/>
                </a:solidFill>
                <a:effectLst/>
                <a:latin typeface="+mn-lt"/>
                <a:ea typeface="+mn-ea"/>
                <a:cs typeface="+mn-cs"/>
              </a:rPr>
              <a:t>UNISON 24 hour criminal helpline: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0800 587 7530</a:t>
            </a:r>
          </a:p>
          <a:p>
            <a:pPr lvl="2"/>
            <a:r>
              <a:rPr lang="en-GB" sz="1200" kern="1200" dirty="0">
                <a:solidFill>
                  <a:schemeClr val="tx1"/>
                </a:solidFill>
                <a:effectLst/>
                <a:latin typeface="+mn-lt"/>
                <a:ea typeface="+mn-ea"/>
                <a:cs typeface="+mn-cs"/>
              </a:rPr>
              <a:t>Police Station: Ask for Thompsons or UNISON’s Solicitors</a:t>
            </a:r>
          </a:p>
          <a:p>
            <a:pPr lvl="2"/>
            <a:r>
              <a:rPr lang="en-GB" sz="1200" kern="1200" dirty="0">
                <a:solidFill>
                  <a:schemeClr val="tx1"/>
                </a:solidFill>
                <a:effectLst/>
                <a:latin typeface="+mn-lt"/>
                <a:ea typeface="+mn-ea"/>
                <a:cs typeface="+mn-cs"/>
              </a:rPr>
              <a:t>UNISON CR form</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Post Incident Procedure (Police Branches)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Post-incident investigations will commence in all situations following police contact that may have:</a:t>
            </a:r>
          </a:p>
          <a:p>
            <a:pPr lvl="2"/>
            <a:r>
              <a:rPr lang="en-GB" sz="1200" kern="1200" dirty="0">
                <a:solidFill>
                  <a:schemeClr val="tx1"/>
                </a:solidFill>
                <a:effectLst/>
                <a:latin typeface="+mn-lt"/>
                <a:ea typeface="+mn-ea"/>
                <a:cs typeface="+mn-cs"/>
              </a:rPr>
              <a:t>Resulted in death or serious injury</a:t>
            </a:r>
          </a:p>
          <a:p>
            <a:pPr lvl="2"/>
            <a:r>
              <a:rPr lang="en-GB" sz="1200" kern="1200" dirty="0">
                <a:solidFill>
                  <a:schemeClr val="tx1"/>
                </a:solidFill>
                <a:effectLst/>
                <a:latin typeface="+mn-lt"/>
                <a:ea typeface="+mn-ea"/>
                <a:cs typeface="+mn-cs"/>
              </a:rPr>
              <a:t>Revealed failings in command</a:t>
            </a:r>
          </a:p>
          <a:p>
            <a:pPr lvl="2"/>
            <a:r>
              <a:rPr lang="en-GB" sz="1200" kern="1200" dirty="0">
                <a:solidFill>
                  <a:schemeClr val="tx1"/>
                </a:solidFill>
                <a:effectLst/>
                <a:latin typeface="+mn-lt"/>
                <a:ea typeface="+mn-ea"/>
                <a:cs typeface="+mn-cs"/>
              </a:rPr>
              <a:t>Caused danger to officers or the public.</a:t>
            </a:r>
          </a:p>
          <a:p>
            <a:pPr lvl="2"/>
            <a:r>
              <a:rPr lang="en-GB" sz="1200" kern="1200" dirty="0">
                <a:solidFill>
                  <a:schemeClr val="tx1"/>
                </a:solidFill>
                <a:effectLst/>
                <a:latin typeface="+mn-lt"/>
                <a:ea typeface="+mn-ea"/>
                <a:cs typeface="+mn-cs"/>
              </a:rPr>
              <a:t>UNISON has a 24-hour PIP legal helpline: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0808 164 9332 </a:t>
            </a:r>
          </a:p>
          <a:p>
            <a:endParaRPr lang="en-GB" dirty="0"/>
          </a:p>
        </p:txBody>
      </p:sp>
      <p:sp>
        <p:nvSpPr>
          <p:cNvPr id="4" name="Slide Number Placeholder 3"/>
          <p:cNvSpPr>
            <a:spLocks noGrp="1"/>
          </p:cNvSpPr>
          <p:nvPr>
            <p:ph type="sldNum" sz="quarter" idx="10"/>
          </p:nvPr>
        </p:nvSpPr>
        <p:spPr/>
        <p:txBody>
          <a:bodyPr/>
          <a:lstStyle/>
          <a:p>
            <a:fld id="{2DF5B000-4C9A-48EE-965C-754179D5F051}" type="slidenum">
              <a:rPr lang="en-GB" smtClean="0"/>
              <a:t>17</a:t>
            </a:fld>
            <a:endParaRPr lang="en-GB"/>
          </a:p>
        </p:txBody>
      </p:sp>
    </p:spTree>
    <p:extLst>
      <p:ext uri="{BB962C8B-B14F-4D97-AF65-F5344CB8AC3E}">
        <p14:creationId xmlns:p14="http://schemas.microsoft.com/office/powerpoint/2010/main" val="4204816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DF5B000-4C9A-48EE-965C-754179D5F051}" type="slidenum">
              <a:rPr lang="en-GB" smtClean="0"/>
              <a:t>18</a:t>
            </a:fld>
            <a:endParaRPr lang="en-GB"/>
          </a:p>
        </p:txBody>
      </p:sp>
    </p:spTree>
    <p:extLst>
      <p:ext uri="{BB962C8B-B14F-4D97-AF65-F5344CB8AC3E}">
        <p14:creationId xmlns:p14="http://schemas.microsoft.com/office/powerpoint/2010/main" val="244002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lnSpc>
                <a:spcPct val="115000"/>
              </a:lnSpc>
              <a:buFont typeface="Arial" panose="020B0604020202020204" pitchFamily="34" charset="0"/>
              <a:buChar char="•"/>
            </a:pPr>
            <a:r>
              <a:rPr lang="en-GB" sz="1200" b="0" dirty="0">
                <a:solidFill>
                  <a:srgbClr val="000000"/>
                </a:solidFill>
                <a:effectLst/>
                <a:latin typeface="Gill Sans MT" panose="020B0502020104020203" pitchFamily="34" charset="0"/>
                <a:ea typeface="Times New Roman" panose="02020603050405020304" pitchFamily="18" charset="0"/>
                <a:cs typeface="Arial" panose="020B0604020202020204" pitchFamily="34" charset="0"/>
              </a:rPr>
              <a:t>Free basic wills services for members which is accessed online.  In 2004, Thompsons drafted more wills than any other law firm in Europe. </a:t>
            </a:r>
            <a:endParaRPr lang="en-GB" sz="9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marL="742950" lvl="1" indent="-285750">
              <a:lnSpc>
                <a:spcPct val="115000"/>
              </a:lnSpc>
              <a:spcBef>
                <a:spcPts val="500"/>
              </a:spcBef>
              <a:spcAft>
                <a:spcPts val="0"/>
              </a:spcAft>
              <a:buFont typeface="Arial" panose="020B0604020202020204" pitchFamily="34" charset="0"/>
              <a:buChar char="•"/>
            </a:pPr>
            <a:r>
              <a:rPr lang="en-GB" sz="1200" b="0" dirty="0">
                <a:solidFill>
                  <a:srgbClr val="000000"/>
                </a:solidFill>
                <a:effectLst/>
                <a:latin typeface="Gill Sans MT" panose="020B0502020104020203" pitchFamily="34" charset="0"/>
                <a:ea typeface="Times New Roman" panose="02020603050405020304" pitchFamily="18" charset="0"/>
                <a:cs typeface="Arial" panose="020B0604020202020204" pitchFamily="34" charset="0"/>
              </a:rPr>
              <a:t>UNISON membership enables you to have a will prepared free of charge and if you and your partner both want to make a will, again, this can be done at no cost. Just ring UNISON Direct to access this service. Family members are also entitled to low cost will drafting.  </a:t>
            </a:r>
            <a:endParaRPr lang="en-GB" sz="9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2DF5B000-4C9A-48EE-965C-754179D5F051}" type="slidenum">
              <a:rPr lang="en-GB" smtClean="0"/>
              <a:t>22</a:t>
            </a:fld>
            <a:endParaRPr lang="en-GB"/>
          </a:p>
        </p:txBody>
      </p:sp>
    </p:spTree>
    <p:extLst>
      <p:ext uri="{BB962C8B-B14F-4D97-AF65-F5344CB8AC3E}">
        <p14:creationId xmlns:p14="http://schemas.microsoft.com/office/powerpoint/2010/main" val="3573941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DF5B000-4C9A-48EE-965C-754179D5F051}" type="slidenum">
              <a:rPr lang="en-GB" smtClean="0"/>
              <a:t>25</a:t>
            </a:fld>
            <a:endParaRPr lang="en-GB"/>
          </a:p>
        </p:txBody>
      </p:sp>
    </p:spTree>
    <p:extLst>
      <p:ext uri="{BB962C8B-B14F-4D97-AF65-F5344CB8AC3E}">
        <p14:creationId xmlns:p14="http://schemas.microsoft.com/office/powerpoint/2010/main" val="23591740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E84E4E-DCFF-F349-9D7B-458B50FC7A59}"/>
              </a:ext>
            </a:extLst>
          </p:cNvPr>
          <p:cNvSpPr/>
          <p:nvPr userDrawn="1"/>
        </p:nvSpPr>
        <p:spPr>
          <a:xfrm>
            <a:off x="0" y="0"/>
            <a:ext cx="12192000" cy="6858000"/>
          </a:xfrm>
          <a:prstGeom prst="rect">
            <a:avLst/>
          </a:prstGeom>
          <a:solidFill>
            <a:srgbClr val="EE3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9" name="Right Triangle 8">
            <a:extLst>
              <a:ext uri="{FF2B5EF4-FFF2-40B4-BE49-F238E27FC236}">
                <a16:creationId xmlns:a16="http://schemas.microsoft.com/office/drawing/2014/main" id="{1B648C91-2816-414D-93C1-5E3259D04F7A}"/>
              </a:ext>
            </a:extLst>
          </p:cNvPr>
          <p:cNvSpPr/>
          <p:nvPr userDrawn="1"/>
        </p:nvSpPr>
        <p:spPr>
          <a:xfrm rot="16200000">
            <a:off x="6602931" y="1268931"/>
            <a:ext cx="5082140" cy="609599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A4BEB5D-4A77-5947-B8F6-0195D4EE0B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7824" y="5736133"/>
            <a:ext cx="2160350" cy="739320"/>
          </a:xfrm>
          <a:prstGeom prst="rect">
            <a:avLst/>
          </a:prstGeom>
        </p:spPr>
      </p:pic>
      <p:pic>
        <p:nvPicPr>
          <p:cNvPr id="11" name="Content Placeholder 9">
            <a:extLst>
              <a:ext uri="{FF2B5EF4-FFF2-40B4-BE49-F238E27FC236}">
                <a16:creationId xmlns:a16="http://schemas.microsoft.com/office/drawing/2014/main" id="{5924AD0D-89CB-3C46-917A-E2236DFC8DC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696" r="-334"/>
          <a:stretch/>
        </p:blipFill>
        <p:spPr>
          <a:xfrm>
            <a:off x="7648831" y="5661911"/>
            <a:ext cx="1495167" cy="986619"/>
          </a:xfrm>
          <a:prstGeom prst="rect">
            <a:avLst/>
          </a:prstGeom>
        </p:spPr>
      </p:pic>
      <p:sp>
        <p:nvSpPr>
          <p:cNvPr id="2" name="Title 1">
            <a:extLst>
              <a:ext uri="{FF2B5EF4-FFF2-40B4-BE49-F238E27FC236}">
                <a16:creationId xmlns:a16="http://schemas.microsoft.com/office/drawing/2014/main" id="{EB9C2FEC-2F1D-BD4C-AF43-4B639D4B41A0}"/>
              </a:ext>
            </a:extLst>
          </p:cNvPr>
          <p:cNvSpPr>
            <a:spLocks noGrp="1"/>
          </p:cNvSpPr>
          <p:nvPr>
            <p:ph type="ctrTitle"/>
          </p:nvPr>
        </p:nvSpPr>
        <p:spPr>
          <a:xfrm>
            <a:off x="668215" y="1019907"/>
            <a:ext cx="11079960" cy="2839823"/>
          </a:xfrm>
        </p:spPr>
        <p:txBody>
          <a:bodyPr anchor="t">
            <a:normAutofit/>
          </a:bodyPr>
          <a:lstStyle>
            <a:lvl1pPr algn="l">
              <a:defRPr sz="48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E79AB98-BD5F-1D4E-81F2-CB474EE17E6A}"/>
              </a:ext>
            </a:extLst>
          </p:cNvPr>
          <p:cNvSpPr>
            <a:spLocks noGrp="1"/>
          </p:cNvSpPr>
          <p:nvPr>
            <p:ph type="subTitle" idx="1"/>
          </p:nvPr>
        </p:nvSpPr>
        <p:spPr>
          <a:xfrm>
            <a:off x="668214" y="3859731"/>
            <a:ext cx="9999785" cy="2660554"/>
          </a:xfrm>
        </p:spPr>
        <p:txBody>
          <a:bodyPr anchor="b"/>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839836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par>
                          <p:cTn id="17" fill="hold">
                            <p:stCondLst>
                              <p:cond delay="3000"/>
                            </p:stCondLst>
                            <p:childTnLst>
                              <p:par>
                                <p:cTn id="18" presetID="10"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childTnLst>
                                </p:cTn>
                              </p:par>
                            </p:childTnLst>
                          </p:cTn>
                        </p:par>
                        <p:par>
                          <p:cTn id="21" fill="hold">
                            <p:stCondLst>
                              <p:cond delay="4000"/>
                            </p:stCondLst>
                            <p:childTnLst>
                              <p:par>
                                <p:cTn id="22" presetID="10" presetClass="entr" presetSubtype="0"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fade">
                                      <p:cBhvr>
                                        <p:cTn id="24"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ingle colum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EB6740-6455-C64E-9218-61858BE33E52}"/>
              </a:ext>
            </a:extLst>
          </p:cNvPr>
          <p:cNvSpPr/>
          <p:nvPr userDrawn="1"/>
        </p:nvSpPr>
        <p:spPr>
          <a:xfrm>
            <a:off x="0" y="797028"/>
            <a:ext cx="8640000" cy="211015"/>
          </a:xfrm>
          <a:prstGeom prst="rect">
            <a:avLst/>
          </a:prstGeom>
          <a:solidFill>
            <a:srgbClr val="EE3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solidFill>
                <a:srgbClr val="EE3424"/>
              </a:solidFill>
            </a:endParaRPr>
          </a:p>
        </p:txBody>
      </p:sp>
      <p:sp>
        <p:nvSpPr>
          <p:cNvPr id="2" name="Title 1">
            <a:extLst>
              <a:ext uri="{FF2B5EF4-FFF2-40B4-BE49-F238E27FC236}">
                <a16:creationId xmlns:a16="http://schemas.microsoft.com/office/drawing/2014/main" id="{803583D8-C824-CE41-925F-3FEE215722FB}"/>
              </a:ext>
            </a:extLst>
          </p:cNvPr>
          <p:cNvSpPr>
            <a:spLocks noGrp="1"/>
          </p:cNvSpPr>
          <p:nvPr>
            <p:ph type="title"/>
          </p:nvPr>
        </p:nvSpPr>
        <p:spPr>
          <a:xfrm>
            <a:off x="674077" y="1155023"/>
            <a:ext cx="10515600" cy="1216702"/>
          </a:xfrm>
        </p:spPr>
        <p:txBody>
          <a:bodyPr>
            <a:normAutofit/>
          </a:bodyPr>
          <a:lstStyle>
            <a:lvl1pPr>
              <a:defRPr sz="3600">
                <a:solidFill>
                  <a:srgbClr val="EE342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4761A4C-A8F4-444A-BDED-19D3CEAF38A2}"/>
              </a:ext>
            </a:extLst>
          </p:cNvPr>
          <p:cNvSpPr>
            <a:spLocks noGrp="1"/>
          </p:cNvSpPr>
          <p:nvPr>
            <p:ph idx="1"/>
          </p:nvPr>
        </p:nvSpPr>
        <p:spPr>
          <a:xfrm>
            <a:off x="674077" y="2506662"/>
            <a:ext cx="10515600" cy="3882415"/>
          </a:xfrm>
        </p:spPr>
        <p:txBody>
          <a:bodyPr>
            <a:normAutofit/>
          </a:bodyPr>
          <a:lstStyle>
            <a:lvl1pPr>
              <a:defRPr sz="2000">
                <a:solidFill>
                  <a:srgbClr val="717073"/>
                </a:solidFill>
              </a:defRPr>
            </a:lvl1pPr>
            <a:lvl2pPr>
              <a:defRPr sz="2000">
                <a:solidFill>
                  <a:srgbClr val="717073"/>
                </a:solidFill>
              </a:defRPr>
            </a:lvl2pPr>
            <a:lvl3pPr>
              <a:defRPr sz="2000">
                <a:solidFill>
                  <a:srgbClr val="717073"/>
                </a:solidFill>
              </a:defRPr>
            </a:lvl3pPr>
            <a:lvl4pPr>
              <a:defRPr sz="2000">
                <a:solidFill>
                  <a:srgbClr val="717073"/>
                </a:solidFill>
              </a:defRPr>
            </a:lvl4pPr>
            <a:lvl5pPr>
              <a:defRPr sz="2000">
                <a:solidFill>
                  <a:srgbClr val="71707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8E6307FE-FE94-8A4F-BE79-6622EC0C24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86603" y="342198"/>
            <a:ext cx="1473935" cy="504413"/>
          </a:xfrm>
          <a:prstGeom prst="rect">
            <a:avLst/>
          </a:prstGeom>
        </p:spPr>
      </p:pic>
      <p:sp>
        <p:nvSpPr>
          <p:cNvPr id="16" name="Rectangle 15">
            <a:extLst>
              <a:ext uri="{FF2B5EF4-FFF2-40B4-BE49-F238E27FC236}">
                <a16:creationId xmlns:a16="http://schemas.microsoft.com/office/drawing/2014/main" id="{E967CB0E-FEF6-8F40-9F1A-2F2D1CECAAF7}"/>
              </a:ext>
            </a:extLst>
          </p:cNvPr>
          <p:cNvSpPr/>
          <p:nvPr userDrawn="1"/>
        </p:nvSpPr>
        <p:spPr>
          <a:xfrm>
            <a:off x="0" y="6515802"/>
            <a:ext cx="12192000" cy="342198"/>
          </a:xfrm>
          <a:prstGeom prst="rect">
            <a:avLst/>
          </a:prstGeom>
          <a:solidFill>
            <a:srgbClr val="717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noFill/>
            </a:endParaRPr>
          </a:p>
        </p:txBody>
      </p:sp>
      <p:pic>
        <p:nvPicPr>
          <p:cNvPr id="10" name="Content Placeholder 9">
            <a:extLst>
              <a:ext uri="{FF2B5EF4-FFF2-40B4-BE49-F238E27FC236}">
                <a16:creationId xmlns:a16="http://schemas.microsoft.com/office/drawing/2014/main" id="{B79D276E-A9C3-B248-8A55-6A0C67AECF0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696" r="-334"/>
          <a:stretch/>
        </p:blipFill>
        <p:spPr>
          <a:xfrm>
            <a:off x="8806589" y="177812"/>
            <a:ext cx="1214743" cy="801575"/>
          </a:xfrm>
          <a:prstGeom prst="rect">
            <a:avLst/>
          </a:prstGeom>
        </p:spPr>
      </p:pic>
    </p:spTree>
    <p:extLst>
      <p:ext uri="{BB962C8B-B14F-4D97-AF65-F5344CB8AC3E}">
        <p14:creationId xmlns:p14="http://schemas.microsoft.com/office/powerpoint/2010/main" val="60353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ubl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389ABF-F440-BA46-825D-82BBB1407295}"/>
              </a:ext>
            </a:extLst>
          </p:cNvPr>
          <p:cNvSpPr>
            <a:spLocks noGrp="1"/>
          </p:cNvSpPr>
          <p:nvPr>
            <p:ph sz="half" idx="1"/>
          </p:nvPr>
        </p:nvSpPr>
        <p:spPr>
          <a:xfrm>
            <a:off x="674077" y="2506662"/>
            <a:ext cx="5181600" cy="3847246"/>
          </a:xfrm>
        </p:spPr>
        <p:txBody>
          <a:bodyPr>
            <a:normAutofit/>
          </a:bodyPr>
          <a:lstStyle>
            <a:lvl1pPr>
              <a:defRPr sz="2000">
                <a:solidFill>
                  <a:srgbClr val="717073"/>
                </a:solidFill>
              </a:defRPr>
            </a:lvl1pPr>
            <a:lvl2pPr>
              <a:defRPr sz="2000">
                <a:solidFill>
                  <a:srgbClr val="717073"/>
                </a:solidFill>
              </a:defRPr>
            </a:lvl2pPr>
            <a:lvl3pPr>
              <a:defRPr sz="2000">
                <a:solidFill>
                  <a:srgbClr val="717073"/>
                </a:solidFill>
              </a:defRPr>
            </a:lvl3pPr>
            <a:lvl4pPr>
              <a:defRPr sz="2000">
                <a:solidFill>
                  <a:srgbClr val="717073"/>
                </a:solidFill>
              </a:defRPr>
            </a:lvl4pPr>
            <a:lvl5pPr>
              <a:defRPr sz="2000">
                <a:solidFill>
                  <a:srgbClr val="71707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F2AE899-1081-CF45-8731-B60291077362}"/>
              </a:ext>
            </a:extLst>
          </p:cNvPr>
          <p:cNvSpPr>
            <a:spLocks noGrp="1"/>
          </p:cNvSpPr>
          <p:nvPr>
            <p:ph sz="half" idx="2"/>
          </p:nvPr>
        </p:nvSpPr>
        <p:spPr>
          <a:xfrm>
            <a:off x="6008077" y="2506662"/>
            <a:ext cx="5181600" cy="3847246"/>
          </a:xfrm>
        </p:spPr>
        <p:txBody>
          <a:bodyPr>
            <a:normAutofit/>
          </a:bodyPr>
          <a:lstStyle>
            <a:lvl1pPr>
              <a:defRPr sz="2000">
                <a:solidFill>
                  <a:srgbClr val="717073"/>
                </a:solidFill>
              </a:defRPr>
            </a:lvl1pPr>
            <a:lvl2pPr>
              <a:defRPr sz="2000">
                <a:solidFill>
                  <a:srgbClr val="717073"/>
                </a:solidFill>
              </a:defRPr>
            </a:lvl2pPr>
            <a:lvl3pPr>
              <a:defRPr sz="2000">
                <a:solidFill>
                  <a:srgbClr val="717073"/>
                </a:solidFill>
              </a:defRPr>
            </a:lvl3pPr>
            <a:lvl4pPr>
              <a:defRPr sz="2000">
                <a:solidFill>
                  <a:srgbClr val="717073"/>
                </a:solidFill>
              </a:defRPr>
            </a:lvl4pPr>
            <a:lvl5pPr>
              <a:defRPr sz="2000">
                <a:solidFill>
                  <a:srgbClr val="71707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CD83DF74-DE5D-674C-A710-6E1629511FB5}"/>
              </a:ext>
            </a:extLst>
          </p:cNvPr>
          <p:cNvSpPr/>
          <p:nvPr userDrawn="1"/>
        </p:nvSpPr>
        <p:spPr>
          <a:xfrm>
            <a:off x="0" y="6515802"/>
            <a:ext cx="12192000" cy="342198"/>
          </a:xfrm>
          <a:prstGeom prst="rect">
            <a:avLst/>
          </a:prstGeom>
          <a:solidFill>
            <a:srgbClr val="717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noFill/>
            </a:endParaRPr>
          </a:p>
        </p:txBody>
      </p:sp>
      <p:sp>
        <p:nvSpPr>
          <p:cNvPr id="12" name="Title 1">
            <a:extLst>
              <a:ext uri="{FF2B5EF4-FFF2-40B4-BE49-F238E27FC236}">
                <a16:creationId xmlns:a16="http://schemas.microsoft.com/office/drawing/2014/main" id="{5650FA4D-F519-3840-BEF5-09192A5A0C0B}"/>
              </a:ext>
            </a:extLst>
          </p:cNvPr>
          <p:cNvSpPr>
            <a:spLocks noGrp="1"/>
          </p:cNvSpPr>
          <p:nvPr>
            <p:ph type="title"/>
          </p:nvPr>
        </p:nvSpPr>
        <p:spPr>
          <a:xfrm>
            <a:off x="674077" y="1155023"/>
            <a:ext cx="10515600" cy="1216702"/>
          </a:xfrm>
        </p:spPr>
        <p:txBody>
          <a:bodyPr>
            <a:normAutofit/>
          </a:bodyPr>
          <a:lstStyle>
            <a:lvl1pPr>
              <a:defRPr sz="3600">
                <a:solidFill>
                  <a:srgbClr val="EE3424"/>
                </a:solidFill>
              </a:defRPr>
            </a:lvl1pPr>
          </a:lstStyle>
          <a:p>
            <a:r>
              <a:rPr lang="en-US" dirty="0"/>
              <a:t>Click to edit Master title style</a:t>
            </a:r>
          </a:p>
        </p:txBody>
      </p:sp>
      <p:pic>
        <p:nvPicPr>
          <p:cNvPr id="15" name="Picture 14">
            <a:extLst>
              <a:ext uri="{FF2B5EF4-FFF2-40B4-BE49-F238E27FC236}">
                <a16:creationId xmlns:a16="http://schemas.microsoft.com/office/drawing/2014/main" id="{EF651C8D-26D4-C944-B0F9-6910B7B81D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86603" y="342198"/>
            <a:ext cx="1473935" cy="504413"/>
          </a:xfrm>
          <a:prstGeom prst="rect">
            <a:avLst/>
          </a:prstGeom>
        </p:spPr>
      </p:pic>
      <p:sp>
        <p:nvSpPr>
          <p:cNvPr id="10" name="Rectangle 9">
            <a:extLst>
              <a:ext uri="{FF2B5EF4-FFF2-40B4-BE49-F238E27FC236}">
                <a16:creationId xmlns:a16="http://schemas.microsoft.com/office/drawing/2014/main" id="{8F8A913F-ADF4-B343-B93F-54C9FCFF5CE4}"/>
              </a:ext>
            </a:extLst>
          </p:cNvPr>
          <p:cNvSpPr/>
          <p:nvPr userDrawn="1"/>
        </p:nvSpPr>
        <p:spPr>
          <a:xfrm>
            <a:off x="0" y="797028"/>
            <a:ext cx="8640000" cy="211015"/>
          </a:xfrm>
          <a:prstGeom prst="rect">
            <a:avLst/>
          </a:prstGeom>
          <a:solidFill>
            <a:srgbClr val="EE3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solidFill>
                <a:srgbClr val="EE3424"/>
              </a:solidFill>
            </a:endParaRPr>
          </a:p>
        </p:txBody>
      </p:sp>
      <p:pic>
        <p:nvPicPr>
          <p:cNvPr id="11" name="Content Placeholder 9">
            <a:extLst>
              <a:ext uri="{FF2B5EF4-FFF2-40B4-BE49-F238E27FC236}">
                <a16:creationId xmlns:a16="http://schemas.microsoft.com/office/drawing/2014/main" id="{50595926-D7E5-114A-83B6-5DDA7E9D689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696" r="-334"/>
          <a:stretch/>
        </p:blipFill>
        <p:spPr>
          <a:xfrm>
            <a:off x="8806589" y="177812"/>
            <a:ext cx="1214743" cy="801575"/>
          </a:xfrm>
          <a:prstGeom prst="rect">
            <a:avLst/>
          </a:prstGeom>
        </p:spPr>
      </p:pic>
    </p:spTree>
    <p:extLst>
      <p:ext uri="{BB962C8B-B14F-4D97-AF65-F5344CB8AC3E}">
        <p14:creationId xmlns:p14="http://schemas.microsoft.com/office/powerpoint/2010/main" val="66074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reakp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AA65B96-4E8A-2941-B7C1-8D293C42B725}"/>
              </a:ext>
            </a:extLst>
          </p:cNvPr>
          <p:cNvSpPr/>
          <p:nvPr userDrawn="1"/>
        </p:nvSpPr>
        <p:spPr>
          <a:xfrm>
            <a:off x="0" y="-3"/>
            <a:ext cx="12192000" cy="6858003"/>
          </a:xfrm>
          <a:prstGeom prst="rect">
            <a:avLst/>
          </a:prstGeom>
          <a:solidFill>
            <a:srgbClr val="EE34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008A0D-E4CF-0645-8E56-DDB907364AA1}"/>
              </a:ext>
            </a:extLst>
          </p:cNvPr>
          <p:cNvSpPr>
            <a:spLocks noGrp="1"/>
          </p:cNvSpPr>
          <p:nvPr>
            <p:ph type="title"/>
          </p:nvPr>
        </p:nvSpPr>
        <p:spPr>
          <a:xfrm>
            <a:off x="838200" y="-3"/>
            <a:ext cx="10515600" cy="6858003"/>
          </a:xfrm>
        </p:spPr>
        <p:txBody>
          <a:bodyPr>
            <a:normAutofit/>
          </a:bodyPr>
          <a:lstStyle>
            <a:lvl1pPr>
              <a:defRPr sz="3600">
                <a:solidFill>
                  <a:schemeClr val="bg1"/>
                </a:solidFill>
              </a:defRPr>
            </a:lvl1pPr>
          </a:lstStyle>
          <a:p>
            <a:r>
              <a:rPr lang="en-US" dirty="0"/>
              <a:t>Click to edit Master title style</a:t>
            </a:r>
          </a:p>
        </p:txBody>
      </p:sp>
      <p:sp>
        <p:nvSpPr>
          <p:cNvPr id="8" name="Right Triangle 7">
            <a:extLst>
              <a:ext uri="{FF2B5EF4-FFF2-40B4-BE49-F238E27FC236}">
                <a16:creationId xmlns:a16="http://schemas.microsoft.com/office/drawing/2014/main" id="{EE490E77-22B7-BE49-ACA6-D4179874F715}"/>
              </a:ext>
            </a:extLst>
          </p:cNvPr>
          <p:cNvSpPr/>
          <p:nvPr userDrawn="1"/>
        </p:nvSpPr>
        <p:spPr>
          <a:xfrm rot="10800000">
            <a:off x="5345722" y="-1"/>
            <a:ext cx="6846277" cy="6846277"/>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589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F459FEC-E9CE-994C-8897-F86A02F78657}"/>
              </a:ext>
            </a:extLst>
          </p:cNvPr>
          <p:cNvSpPr>
            <a:spLocks noGrp="1"/>
          </p:cNvSpPr>
          <p:nvPr>
            <p:ph type="title"/>
          </p:nvPr>
        </p:nvSpPr>
        <p:spPr>
          <a:xfrm>
            <a:off x="838200" y="-3"/>
            <a:ext cx="10515600" cy="6858003"/>
          </a:xfrm>
        </p:spPr>
        <p:txBody>
          <a:bodyPr>
            <a:normAutofit/>
          </a:bodyPr>
          <a:lstStyle>
            <a:lvl1pPr>
              <a:defRPr sz="3600">
                <a:solidFill>
                  <a:srgbClr val="717073"/>
                </a:solidFill>
              </a:defRPr>
            </a:lvl1pPr>
          </a:lstStyle>
          <a:p>
            <a:r>
              <a:rPr lang="en-US" dirty="0"/>
              <a:t>Click to edit Master title style</a:t>
            </a:r>
          </a:p>
        </p:txBody>
      </p:sp>
      <p:sp>
        <p:nvSpPr>
          <p:cNvPr id="7" name="Right Triangle 6">
            <a:extLst>
              <a:ext uri="{FF2B5EF4-FFF2-40B4-BE49-F238E27FC236}">
                <a16:creationId xmlns:a16="http://schemas.microsoft.com/office/drawing/2014/main" id="{20B62F4E-3CE4-5049-903F-1E740D4DAD5D}"/>
              </a:ext>
            </a:extLst>
          </p:cNvPr>
          <p:cNvSpPr/>
          <p:nvPr userDrawn="1"/>
        </p:nvSpPr>
        <p:spPr>
          <a:xfrm rot="10800000">
            <a:off x="5345722" y="-1"/>
            <a:ext cx="6846277" cy="6846277"/>
          </a:xfrm>
          <a:prstGeom prst="rtTriangle">
            <a:avLst/>
          </a:prstGeom>
          <a:solidFill>
            <a:srgbClr val="EE3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253F4670-80CE-EB46-AA41-B8B6F624F6D6}"/>
              </a:ext>
            </a:extLst>
          </p:cNvPr>
          <p:cNvSpPr txBox="1">
            <a:spLocks/>
          </p:cNvSpPr>
          <p:nvPr userDrawn="1"/>
        </p:nvSpPr>
        <p:spPr>
          <a:xfrm>
            <a:off x="668214" y="2074981"/>
            <a:ext cx="2643554" cy="20984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717073"/>
                </a:solidFill>
                <a:latin typeface="+mj-lt"/>
                <a:ea typeface="+mj-ea"/>
                <a:cs typeface="+mj-cs"/>
              </a:defRPr>
            </a:lvl1pPr>
          </a:lstStyle>
          <a:p>
            <a:r>
              <a:rPr lang="en-US" sz="13600" dirty="0">
                <a:solidFill>
                  <a:srgbClr val="EE3424"/>
                </a:solidFill>
              </a:rPr>
              <a:t>“</a:t>
            </a:r>
          </a:p>
        </p:txBody>
      </p:sp>
      <p:sp>
        <p:nvSpPr>
          <p:cNvPr id="12" name="Title 1">
            <a:extLst>
              <a:ext uri="{FF2B5EF4-FFF2-40B4-BE49-F238E27FC236}">
                <a16:creationId xmlns:a16="http://schemas.microsoft.com/office/drawing/2014/main" id="{B64B36F6-14CA-B449-824D-61EDD406E02C}"/>
              </a:ext>
            </a:extLst>
          </p:cNvPr>
          <p:cNvSpPr txBox="1">
            <a:spLocks/>
          </p:cNvSpPr>
          <p:nvPr userDrawn="1"/>
        </p:nvSpPr>
        <p:spPr>
          <a:xfrm>
            <a:off x="668214" y="3727936"/>
            <a:ext cx="2643554" cy="20984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717073"/>
                </a:solidFill>
                <a:latin typeface="+mj-lt"/>
                <a:ea typeface="+mj-ea"/>
                <a:cs typeface="+mj-cs"/>
              </a:defRPr>
            </a:lvl1pPr>
          </a:lstStyle>
          <a:p>
            <a:r>
              <a:rPr lang="en-US" sz="13600" dirty="0">
                <a:solidFill>
                  <a:srgbClr val="EE3424"/>
                </a:solidFill>
              </a:rPr>
              <a:t>”</a:t>
            </a:r>
          </a:p>
        </p:txBody>
      </p:sp>
    </p:spTree>
    <p:extLst>
      <p:ext uri="{BB962C8B-B14F-4D97-AF65-F5344CB8AC3E}">
        <p14:creationId xmlns:p14="http://schemas.microsoft.com/office/powerpoint/2010/main" val="68953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childTnLst>
                                </p:cTn>
                              </p:par>
                            </p:childTnLst>
                          </p:cTn>
                        </p:par>
                        <p:par>
                          <p:cTn id="17" fill="hold">
                            <p:stCondLst>
                              <p:cond delay="2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childTnLst>
                                </p:cTn>
                              </p:par>
                            </p:childTnLst>
                          </p:cTn>
                        </p:par>
                        <p:par>
                          <p:cTn id="21" fill="hold">
                            <p:stCondLst>
                              <p:cond delay="3500"/>
                            </p:stCondLst>
                            <p:childTnLst>
                              <p:par>
                                <p:cTn id="22" presetID="2" presetClass="entr" presetSubtype="2" fill="hold" grpId="1"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fill="hold"/>
                                        <p:tgtEl>
                                          <p:spTgt spid="7"/>
                                        </p:tgtEl>
                                        <p:attrNameLst>
                                          <p:attrName>ppt_x</p:attrName>
                                        </p:attrNameLst>
                                      </p:cBhvr>
                                      <p:tavLst>
                                        <p:tav tm="0">
                                          <p:val>
                                            <p:strVal val="1+#ppt_w/2"/>
                                          </p:val>
                                        </p:tav>
                                        <p:tav tm="100000">
                                          <p:val>
                                            <p:strVal val="#ppt_x"/>
                                          </p:val>
                                        </p:tav>
                                      </p:tavLst>
                                    </p:anim>
                                    <p:anim calcmode="lin" valueType="num">
                                      <p:cBhvr additive="base">
                                        <p:cTn id="25"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7" grpId="1" animBg="1"/>
      <p:bldP spid="11" grpId="0"/>
      <p:bldP spid="12" grpId="0"/>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4179E3-CC58-B743-A8BC-4F3631B27B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BA5C393-774B-B643-82BA-C448D1E92F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43F2A4-E4F1-404A-94FA-73197AFE70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9790F0-BAB8-1B49-98DE-1B3FDE9E601F}" type="datetimeFigureOut">
              <a:rPr lang="en-US" smtClean="0"/>
              <a:t>3/15/2024</a:t>
            </a:fld>
            <a:endParaRPr lang="en-US"/>
          </a:p>
        </p:txBody>
      </p:sp>
      <p:sp>
        <p:nvSpPr>
          <p:cNvPr id="5" name="Footer Placeholder 4">
            <a:extLst>
              <a:ext uri="{FF2B5EF4-FFF2-40B4-BE49-F238E27FC236}">
                <a16:creationId xmlns:a16="http://schemas.microsoft.com/office/drawing/2014/main" id="{8D1EB322-6C2C-9C4A-9AD4-B0725EF8EF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06FAB4-EDDE-3C47-AEFE-047B71073C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0CB737-95B6-5849-807D-D443E15664A5}" type="slidenum">
              <a:rPr lang="en-US" smtClean="0"/>
              <a:t>‹#›</a:t>
            </a:fld>
            <a:endParaRPr lang="en-US"/>
          </a:p>
        </p:txBody>
      </p:sp>
    </p:spTree>
    <p:extLst>
      <p:ext uri="{BB962C8B-B14F-4D97-AF65-F5344CB8AC3E}">
        <p14:creationId xmlns:p14="http://schemas.microsoft.com/office/powerpoint/2010/main" val="2398424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3D0A1-8C2D-5E4D-8FD9-51591EB5C672}"/>
              </a:ext>
            </a:extLst>
          </p:cNvPr>
          <p:cNvSpPr>
            <a:spLocks noGrp="1"/>
          </p:cNvSpPr>
          <p:nvPr>
            <p:ph type="ctrTitle"/>
          </p:nvPr>
        </p:nvSpPr>
        <p:spPr/>
        <p:txBody>
          <a:bodyPr/>
          <a:lstStyle/>
          <a:p>
            <a:r>
              <a:rPr lang="en-GB" dirty="0">
                <a:latin typeface="Gill Sans MT" panose="020B0502020104020203" pitchFamily="34" charset="0"/>
              </a:rPr>
              <a:t>Legal Services for </a:t>
            </a:r>
            <a:br>
              <a:rPr lang="en-GB" dirty="0">
                <a:latin typeface="Gill Sans MT" panose="020B0502020104020203" pitchFamily="34" charset="0"/>
              </a:rPr>
            </a:br>
            <a:r>
              <a:rPr lang="en-GB" dirty="0">
                <a:latin typeface="Gill Sans MT" panose="020B0502020104020203" pitchFamily="34" charset="0"/>
              </a:rPr>
              <a:t>UNISON members</a:t>
            </a:r>
            <a:r>
              <a:rPr lang="en-GB" dirty="0"/>
              <a:t>	</a:t>
            </a:r>
            <a:endParaRPr lang="en-US" dirty="0"/>
          </a:p>
        </p:txBody>
      </p:sp>
      <p:sp>
        <p:nvSpPr>
          <p:cNvPr id="3" name="Subtitle 2">
            <a:extLst>
              <a:ext uri="{FF2B5EF4-FFF2-40B4-BE49-F238E27FC236}">
                <a16:creationId xmlns:a16="http://schemas.microsoft.com/office/drawing/2014/main" id="{557F97AD-AA37-E142-A6F3-34AB80AE3FC5}"/>
              </a:ext>
            </a:extLst>
          </p:cNvPr>
          <p:cNvSpPr>
            <a:spLocks noGrp="1"/>
          </p:cNvSpPr>
          <p:nvPr>
            <p:ph type="subTitle" idx="1"/>
          </p:nvPr>
        </p:nvSpPr>
        <p:spPr/>
        <p:txBody>
          <a:bodyPr/>
          <a:lstStyle/>
          <a:p>
            <a:r>
              <a:rPr lang="en-GB" sz="2800" dirty="0">
                <a:latin typeface="Gill Sans MT" panose="020B0502020104020203" pitchFamily="34" charset="0"/>
              </a:rPr>
              <a:t>Henrietta Phillips</a:t>
            </a:r>
          </a:p>
          <a:p>
            <a:r>
              <a:rPr lang="en-GB" dirty="0">
                <a:latin typeface="Gill Sans MT" panose="020B0502020104020203" pitchFamily="34" charset="0"/>
              </a:rPr>
              <a:t>Thompsons Solicitors</a:t>
            </a:r>
          </a:p>
        </p:txBody>
      </p:sp>
    </p:spTree>
    <p:extLst>
      <p:ext uri="{BB962C8B-B14F-4D97-AF65-F5344CB8AC3E}">
        <p14:creationId xmlns:p14="http://schemas.microsoft.com/office/powerpoint/2010/main" val="84679600"/>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25794-6A14-CE44-870A-DD543232018B}"/>
              </a:ext>
            </a:extLst>
          </p:cNvPr>
          <p:cNvSpPr>
            <a:spLocks noGrp="1"/>
          </p:cNvSpPr>
          <p:nvPr>
            <p:ph type="title"/>
          </p:nvPr>
        </p:nvSpPr>
        <p:spPr/>
        <p:txBody>
          <a:bodyPr/>
          <a:lstStyle/>
          <a:p>
            <a:r>
              <a:rPr lang="en-US" dirty="0">
                <a:latin typeface="Gill Sans MT" panose="020B0502020104020203" pitchFamily="34" charset="0"/>
              </a:rPr>
              <a:t>Overview</a:t>
            </a:r>
          </a:p>
        </p:txBody>
      </p:sp>
      <p:sp>
        <p:nvSpPr>
          <p:cNvPr id="3" name="Content Placeholder 2">
            <a:extLst>
              <a:ext uri="{FF2B5EF4-FFF2-40B4-BE49-F238E27FC236}">
                <a16:creationId xmlns:a16="http://schemas.microsoft.com/office/drawing/2014/main" id="{7CBC91E0-6D4F-DC45-BFF5-3ED216F3B6DF}"/>
              </a:ext>
            </a:extLst>
          </p:cNvPr>
          <p:cNvSpPr>
            <a:spLocks noGrp="1"/>
          </p:cNvSpPr>
          <p:nvPr>
            <p:ph idx="1"/>
          </p:nvPr>
        </p:nvSpPr>
        <p:spPr>
          <a:xfrm>
            <a:off x="674076" y="2506662"/>
            <a:ext cx="9766709" cy="3882415"/>
          </a:xfrm>
        </p:spPr>
        <p:txBody>
          <a:bodyPr/>
          <a:lstStyle/>
          <a:p>
            <a:pPr marL="0" indent="0">
              <a:buNone/>
            </a:pPr>
            <a:r>
              <a:rPr lang="en-US" dirty="0">
                <a:latin typeface="Gill Sans MT" panose="020B0502020104020203" pitchFamily="34" charset="0"/>
              </a:rPr>
              <a:t>Being a member of UNISON ensures you and your family have access to a comprehensive package of legal services provided by the UK’s leading firm for trade union members, Thompsons Solicitors. </a:t>
            </a:r>
          </a:p>
          <a:p>
            <a:pPr marL="0" indent="0">
              <a:buNone/>
            </a:pPr>
            <a:endParaRPr lang="en-US" dirty="0">
              <a:latin typeface="Gill Sans MT" panose="020B0502020104020203" pitchFamily="34" charset="0"/>
            </a:endParaRPr>
          </a:p>
          <a:p>
            <a:pPr marL="0" indent="0">
              <a:buNone/>
            </a:pPr>
            <a:r>
              <a:rPr lang="en-US" dirty="0">
                <a:latin typeface="Gill Sans MT" panose="020B0502020104020203" pitchFamily="34" charset="0"/>
              </a:rPr>
              <a:t>Today, we will cover: </a:t>
            </a:r>
          </a:p>
          <a:p>
            <a:r>
              <a:rPr lang="en-US" dirty="0">
                <a:latin typeface="Gill Sans MT" panose="020B0502020104020203" pitchFamily="34" charset="0"/>
              </a:rPr>
              <a:t>An introduction to Thompsons Solicitors</a:t>
            </a:r>
          </a:p>
          <a:p>
            <a:r>
              <a:rPr lang="en-US" dirty="0">
                <a:latin typeface="Gill Sans MT" panose="020B0502020104020203" pitchFamily="34" charset="0"/>
              </a:rPr>
              <a:t>Which legal services are covered by your membership</a:t>
            </a:r>
          </a:p>
          <a:p>
            <a:r>
              <a:rPr lang="en-US" dirty="0">
                <a:latin typeface="Gill Sans MT" panose="020B0502020104020203" pitchFamily="34" charset="0"/>
              </a:rPr>
              <a:t>How to access your legal service</a:t>
            </a:r>
          </a:p>
          <a:p>
            <a:endParaRPr lang="en-US" dirty="0"/>
          </a:p>
        </p:txBody>
      </p:sp>
    </p:spTree>
    <p:extLst>
      <p:ext uri="{BB962C8B-B14F-4D97-AF65-F5344CB8AC3E}">
        <p14:creationId xmlns:p14="http://schemas.microsoft.com/office/powerpoint/2010/main" val="852723300"/>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DDD90-CEAA-DF4D-888C-01E98C842203}"/>
              </a:ext>
            </a:extLst>
          </p:cNvPr>
          <p:cNvSpPr>
            <a:spLocks noGrp="1"/>
          </p:cNvSpPr>
          <p:nvPr>
            <p:ph type="title"/>
          </p:nvPr>
        </p:nvSpPr>
        <p:spPr/>
        <p:txBody>
          <a:bodyPr/>
          <a:lstStyle/>
          <a:p>
            <a:r>
              <a:rPr lang="en-US" dirty="0">
                <a:latin typeface="Gill Sans MT" panose="020B0502020104020203" pitchFamily="34" charset="0"/>
              </a:rPr>
              <a:t>Who are Thompsons Solicitors?</a:t>
            </a:r>
          </a:p>
        </p:txBody>
      </p:sp>
      <p:sp>
        <p:nvSpPr>
          <p:cNvPr id="3" name="Content Placeholder 2">
            <a:extLst>
              <a:ext uri="{FF2B5EF4-FFF2-40B4-BE49-F238E27FC236}">
                <a16:creationId xmlns:a16="http://schemas.microsoft.com/office/drawing/2014/main" id="{FBB70986-6B68-3143-B2B4-5E2EECD530C3}"/>
              </a:ext>
            </a:extLst>
          </p:cNvPr>
          <p:cNvSpPr>
            <a:spLocks noGrp="1"/>
          </p:cNvSpPr>
          <p:nvPr>
            <p:ph idx="1"/>
          </p:nvPr>
        </p:nvSpPr>
        <p:spPr>
          <a:xfrm>
            <a:off x="674076" y="2506662"/>
            <a:ext cx="9721207" cy="3882415"/>
          </a:xfrm>
        </p:spPr>
        <p:txBody>
          <a:bodyPr/>
          <a:lstStyle/>
          <a:p>
            <a:r>
              <a:rPr lang="en-US" dirty="0">
                <a:latin typeface="Gill Sans MT" panose="020B0502020104020203" pitchFamily="34" charset="0"/>
              </a:rPr>
              <a:t>We are the UK’s largest trade union law firm</a:t>
            </a:r>
          </a:p>
          <a:p>
            <a:r>
              <a:rPr lang="en-US" dirty="0">
                <a:latin typeface="Gill Sans MT" panose="020B0502020104020203" pitchFamily="34" charset="0"/>
              </a:rPr>
              <a:t>We were established in 1921 to act for working people and for trade unions and their members</a:t>
            </a:r>
          </a:p>
          <a:p>
            <a:r>
              <a:rPr lang="en-US" dirty="0">
                <a:latin typeface="Gill Sans MT" panose="020B0502020104020203" pitchFamily="34" charset="0"/>
              </a:rPr>
              <a:t>We remain proudly part of the trade union movement today</a:t>
            </a:r>
          </a:p>
          <a:p>
            <a:r>
              <a:rPr lang="en-US" dirty="0">
                <a:latin typeface="Gill Sans MT" panose="020B0502020104020203" pitchFamily="34" charset="0"/>
              </a:rPr>
              <a:t>We have 18 offices across England and Wales, with a Belfast office servicing members based in Northern Ireland and five offices across Scotland</a:t>
            </a:r>
          </a:p>
          <a:p>
            <a:r>
              <a:rPr lang="en-US" dirty="0">
                <a:latin typeface="Gill Sans MT" panose="020B0502020104020203" pitchFamily="34" charset="0"/>
              </a:rPr>
              <a:t>We are the most experienced personal injury and employment rights practice in the UK </a:t>
            </a:r>
          </a:p>
          <a:p>
            <a:endParaRPr lang="en-US" dirty="0"/>
          </a:p>
          <a:p>
            <a:endParaRPr lang="en-US" dirty="0"/>
          </a:p>
        </p:txBody>
      </p:sp>
    </p:spTree>
    <p:extLst>
      <p:ext uri="{BB962C8B-B14F-4D97-AF65-F5344CB8AC3E}">
        <p14:creationId xmlns:p14="http://schemas.microsoft.com/office/powerpoint/2010/main" val="4246370922"/>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556B9-0FFE-944D-8C79-46396D8C2EBB}"/>
              </a:ext>
            </a:extLst>
          </p:cNvPr>
          <p:cNvSpPr>
            <a:spLocks noGrp="1"/>
          </p:cNvSpPr>
          <p:nvPr>
            <p:ph type="title"/>
          </p:nvPr>
        </p:nvSpPr>
        <p:spPr/>
        <p:txBody>
          <a:bodyPr/>
          <a:lstStyle/>
          <a:p>
            <a:r>
              <a:rPr lang="en-US" dirty="0">
                <a:latin typeface="Gill Sans MT" panose="020B0502020104020203" pitchFamily="34" charset="0"/>
              </a:rPr>
              <a:t>Who are Thompsons Solicitors?</a:t>
            </a:r>
          </a:p>
        </p:txBody>
      </p:sp>
      <p:sp>
        <p:nvSpPr>
          <p:cNvPr id="3" name="Content Placeholder 2">
            <a:extLst>
              <a:ext uri="{FF2B5EF4-FFF2-40B4-BE49-F238E27FC236}">
                <a16:creationId xmlns:a16="http://schemas.microsoft.com/office/drawing/2014/main" id="{38D1D989-CF77-8341-90EF-3F017C1EFE2F}"/>
              </a:ext>
            </a:extLst>
          </p:cNvPr>
          <p:cNvSpPr>
            <a:spLocks noGrp="1"/>
          </p:cNvSpPr>
          <p:nvPr>
            <p:ph idx="1"/>
          </p:nvPr>
        </p:nvSpPr>
        <p:spPr/>
        <p:txBody>
          <a:bodyPr/>
          <a:lstStyle/>
          <a:p>
            <a:r>
              <a:rPr lang="en-US" dirty="0">
                <a:latin typeface="Gill Sans MT" panose="020B0502020104020203" pitchFamily="34" charset="0"/>
              </a:rPr>
              <a:t>We only act for injured or vulnerable people</a:t>
            </a:r>
          </a:p>
          <a:p>
            <a:r>
              <a:rPr lang="en-US" dirty="0">
                <a:latin typeface="Gill Sans MT" panose="020B0502020104020203" pitchFamily="34" charset="0"/>
              </a:rPr>
              <a:t>We never act for insurance companies</a:t>
            </a:r>
          </a:p>
          <a:p>
            <a:r>
              <a:rPr lang="en-US" dirty="0">
                <a:latin typeface="Gill Sans MT" panose="020B0502020104020203" pitchFamily="34" charset="0"/>
              </a:rPr>
              <a:t>We never act for employers</a:t>
            </a:r>
          </a:p>
          <a:p>
            <a:r>
              <a:rPr lang="en-US" dirty="0">
                <a:latin typeface="Gill Sans MT" panose="020B0502020104020203" pitchFamily="34" charset="0"/>
              </a:rPr>
              <a:t>We manage very high-profile cases on behalf of unions</a:t>
            </a:r>
          </a:p>
          <a:p>
            <a:r>
              <a:rPr lang="en-US" dirty="0">
                <a:latin typeface="Gill Sans MT" panose="020B0502020104020203" pitchFamily="34" charset="0"/>
              </a:rPr>
              <a:t>We represent members from all major trade unions  </a:t>
            </a:r>
          </a:p>
          <a:p>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172559" y="4131450"/>
            <a:ext cx="2801623" cy="70040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29094" y="4952090"/>
            <a:ext cx="2052503" cy="38484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904285" y="2351997"/>
            <a:ext cx="3287006" cy="1650379"/>
          </a:xfrm>
          <a:prstGeom prst="rect">
            <a:avLst/>
          </a:prstGeom>
        </p:spPr>
      </p:pic>
    </p:spTree>
    <p:extLst>
      <p:ext uri="{BB962C8B-B14F-4D97-AF65-F5344CB8AC3E}">
        <p14:creationId xmlns:p14="http://schemas.microsoft.com/office/powerpoint/2010/main" val="77436491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Gill Sans MT" panose="020B0502020104020203" pitchFamily="34" charset="0"/>
              </a:rPr>
              <a:t>Why use Thompsons Solicitors?</a:t>
            </a:r>
          </a:p>
        </p:txBody>
      </p:sp>
      <p:sp>
        <p:nvSpPr>
          <p:cNvPr id="3" name="Content Placeholder 2"/>
          <p:cNvSpPr>
            <a:spLocks noGrp="1"/>
          </p:cNvSpPr>
          <p:nvPr>
            <p:ph idx="1"/>
          </p:nvPr>
        </p:nvSpPr>
        <p:spPr/>
        <p:txBody>
          <a:bodyPr>
            <a:normAutofit/>
          </a:bodyPr>
          <a:lstStyle/>
          <a:p>
            <a:r>
              <a:rPr lang="en-US" dirty="0">
                <a:latin typeface="Gill Sans MT" panose="020B0502020104020203" pitchFamily="34" charset="0"/>
              </a:rPr>
              <a:t>Every year we secure over £200 million in personal injury compensation for our clients.  </a:t>
            </a:r>
          </a:p>
          <a:p>
            <a:r>
              <a:rPr lang="en-GB" dirty="0">
                <a:latin typeface="Gill Sans MT" panose="020B0502020104020203" pitchFamily="34" charset="0"/>
                <a:ea typeface="Calibri" panose="020F0502020204030204" pitchFamily="34" charset="0"/>
                <a:cs typeface="Arial" panose="020B0604020202020204" pitchFamily="34" charset="0"/>
              </a:rPr>
              <a:t>Change in legalisation means that high street firms and claims companies can now take up to 25% of compensation.  With Thompsons, members receive 100% of their compensation  </a:t>
            </a:r>
          </a:p>
          <a:p>
            <a:r>
              <a:rPr lang="en-GB" dirty="0">
                <a:latin typeface="Gill Sans MT" panose="020B0502020104020203" pitchFamily="34" charset="0"/>
              </a:rPr>
              <a:t>The person dealing with a member’s case will have experience of similar cases and will be a specialist in that area</a:t>
            </a:r>
          </a:p>
          <a:p>
            <a:r>
              <a:rPr lang="en-GB" dirty="0">
                <a:latin typeface="Gill Sans MT" panose="020B0502020104020203" pitchFamily="34" charset="0"/>
              </a:rPr>
              <a:t>We have a library of accident reports and investigations against common employers </a:t>
            </a:r>
          </a:p>
          <a:p>
            <a:r>
              <a:rPr lang="en-GB" dirty="0">
                <a:latin typeface="Gill Sans MT" panose="020B0502020104020203" pitchFamily="34" charset="0"/>
              </a:rPr>
              <a:t>We work with branch reps to identify witnesses, take pictures of accidents sites, provide information about whether accidents have occurred in the past, and generally support cases to get the best results</a:t>
            </a:r>
          </a:p>
          <a:p>
            <a:endParaRPr lang="en-GB" dirty="0">
              <a:latin typeface="Gill Sans MT" panose="020B0502020104020203" pitchFamily="34" charset="0"/>
            </a:endParaRPr>
          </a:p>
          <a:p>
            <a:endParaRPr lang="en-GB" dirty="0">
              <a:latin typeface="Times New Roman" panose="02020603050405020304" pitchFamily="18" charset="0"/>
              <a:ea typeface="Times New Roman" panose="02020603050405020304" pitchFamily="18" charset="0"/>
            </a:endParaRPr>
          </a:p>
          <a:p>
            <a:endParaRPr lang="en-GB" dirty="0">
              <a:latin typeface="Gill Sans MT" panose="020B0502020104020203" pitchFamily="34" charset="0"/>
            </a:endParaRPr>
          </a:p>
        </p:txBody>
      </p:sp>
    </p:spTree>
    <p:extLst>
      <p:ext uri="{BB962C8B-B14F-4D97-AF65-F5344CB8AC3E}">
        <p14:creationId xmlns:p14="http://schemas.microsoft.com/office/powerpoint/2010/main" val="4056830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24886C-2A78-884C-BD20-04E05FAA866E}"/>
              </a:ext>
            </a:extLst>
          </p:cNvPr>
          <p:cNvSpPr>
            <a:spLocks noGrp="1"/>
          </p:cNvSpPr>
          <p:nvPr>
            <p:ph sz="half" idx="1"/>
          </p:nvPr>
        </p:nvSpPr>
        <p:spPr>
          <a:xfrm>
            <a:off x="674077" y="2431845"/>
            <a:ext cx="5515708" cy="3847246"/>
          </a:xfrm>
        </p:spPr>
        <p:txBody>
          <a:bodyPr>
            <a:noAutofit/>
          </a:bodyPr>
          <a:lstStyle/>
          <a:p>
            <a:pPr marL="0" indent="0">
              <a:buNone/>
            </a:pPr>
            <a:r>
              <a:rPr lang="en-US" b="1" dirty="0">
                <a:latin typeface="Gill Sans MT" panose="020B0502020104020203" pitchFamily="34" charset="0"/>
              </a:rPr>
              <a:t>The following services are completely free </a:t>
            </a:r>
            <a:br>
              <a:rPr lang="en-US" b="1" dirty="0">
                <a:latin typeface="Gill Sans MT" panose="020B0502020104020203" pitchFamily="34" charset="0"/>
              </a:rPr>
            </a:br>
            <a:r>
              <a:rPr lang="en-US" b="1" dirty="0">
                <a:latin typeface="Gill Sans MT" panose="020B0502020104020203" pitchFamily="34" charset="0"/>
              </a:rPr>
              <a:t>of charge: </a:t>
            </a:r>
          </a:p>
          <a:p>
            <a:r>
              <a:rPr lang="en-US" dirty="0">
                <a:latin typeface="Gill Sans MT" panose="020B0502020104020203" pitchFamily="34" charset="0"/>
              </a:rPr>
              <a:t>Personal injuries or accidents, in and out of work</a:t>
            </a:r>
          </a:p>
          <a:p>
            <a:r>
              <a:rPr lang="en-US" dirty="0">
                <a:latin typeface="Gill Sans MT" panose="020B0502020104020203" pitchFamily="34" charset="0"/>
              </a:rPr>
              <a:t>Industrial disease, including asbestos diseases</a:t>
            </a:r>
          </a:p>
          <a:p>
            <a:r>
              <a:rPr lang="en-US" dirty="0">
                <a:latin typeface="Gill Sans MT" panose="020B0502020104020203" pitchFamily="34" charset="0"/>
              </a:rPr>
              <a:t>Employment rights</a:t>
            </a:r>
          </a:p>
          <a:p>
            <a:r>
              <a:rPr lang="en-US" dirty="0">
                <a:latin typeface="Gill Sans MT" panose="020B0502020104020203" pitchFamily="34" charset="0"/>
              </a:rPr>
              <a:t>Settlement agreements</a:t>
            </a:r>
          </a:p>
          <a:p>
            <a:r>
              <a:rPr lang="en-US" dirty="0">
                <a:latin typeface="Gill Sans MT" panose="020B0502020104020203" pitchFamily="34" charset="0"/>
              </a:rPr>
              <a:t>Work-related criminal law</a:t>
            </a:r>
          </a:p>
          <a:p>
            <a:r>
              <a:rPr lang="en-US" dirty="0">
                <a:latin typeface="Gill Sans MT" panose="020B0502020104020203" pitchFamily="34" charset="0"/>
              </a:rPr>
              <a:t>Criminal injuries compensation</a:t>
            </a:r>
          </a:p>
          <a:p>
            <a:r>
              <a:rPr lang="en-US" dirty="0">
                <a:latin typeface="Gill Sans MT" panose="020B0502020104020203" pitchFamily="34" charset="0"/>
              </a:rPr>
              <a:t>Basic wills  </a:t>
            </a:r>
          </a:p>
          <a:p>
            <a:r>
              <a:rPr lang="en-US" dirty="0">
                <a:latin typeface="Gill Sans MT" panose="020B0502020104020203" pitchFamily="34" charset="0"/>
              </a:rPr>
              <a:t>Legal advice</a:t>
            </a:r>
          </a:p>
          <a:p>
            <a:endParaRPr lang="en-US" dirty="0"/>
          </a:p>
          <a:p>
            <a:endParaRPr lang="en-US" dirty="0"/>
          </a:p>
        </p:txBody>
      </p:sp>
      <p:sp>
        <p:nvSpPr>
          <p:cNvPr id="3" name="Content Placeholder 2">
            <a:extLst>
              <a:ext uri="{FF2B5EF4-FFF2-40B4-BE49-F238E27FC236}">
                <a16:creationId xmlns:a16="http://schemas.microsoft.com/office/drawing/2014/main" id="{664EE12F-30E7-D842-A794-17505B4B8D89}"/>
              </a:ext>
            </a:extLst>
          </p:cNvPr>
          <p:cNvSpPr>
            <a:spLocks noGrp="1"/>
          </p:cNvSpPr>
          <p:nvPr>
            <p:ph sz="half" idx="2"/>
          </p:nvPr>
        </p:nvSpPr>
        <p:spPr>
          <a:xfrm>
            <a:off x="6324599" y="2431845"/>
            <a:ext cx="5181600" cy="3847246"/>
          </a:xfrm>
        </p:spPr>
        <p:txBody>
          <a:bodyPr/>
          <a:lstStyle/>
          <a:p>
            <a:pPr marL="0" indent="0">
              <a:buNone/>
            </a:pPr>
            <a:r>
              <a:rPr lang="en-US" b="1" dirty="0">
                <a:latin typeface="Gill Sans MT" panose="020B0502020104020203" pitchFamily="34" charset="0"/>
              </a:rPr>
              <a:t>You also receive special terms for: </a:t>
            </a:r>
          </a:p>
          <a:p>
            <a:r>
              <a:rPr lang="en-US" dirty="0">
                <a:latin typeface="Gill Sans MT" panose="020B0502020104020203" pitchFamily="34" charset="0"/>
              </a:rPr>
              <a:t>Clinical negligence</a:t>
            </a:r>
          </a:p>
          <a:p>
            <a:r>
              <a:rPr lang="en-US" dirty="0">
                <a:latin typeface="Gill Sans MT" panose="020B0502020104020203" pitchFamily="34" charset="0"/>
              </a:rPr>
              <a:t>Conveyancing</a:t>
            </a:r>
          </a:p>
          <a:p>
            <a:r>
              <a:rPr lang="en-US" dirty="0">
                <a:latin typeface="Gill Sans MT" panose="020B0502020104020203" pitchFamily="34" charset="0"/>
              </a:rPr>
              <a:t>Probate </a:t>
            </a:r>
          </a:p>
          <a:p>
            <a:r>
              <a:rPr lang="en-US" dirty="0">
                <a:latin typeface="Gill Sans MT" panose="020B0502020104020203" pitchFamily="34" charset="0"/>
              </a:rPr>
              <a:t>Lasting powers of attorney </a:t>
            </a:r>
          </a:p>
          <a:p>
            <a:r>
              <a:rPr lang="en-US" dirty="0">
                <a:latin typeface="Gill Sans MT" panose="020B0502020104020203" pitchFamily="34" charset="0"/>
              </a:rPr>
              <a:t>Deputyships</a:t>
            </a:r>
          </a:p>
          <a:p>
            <a:endParaRPr lang="en-US" dirty="0"/>
          </a:p>
          <a:p>
            <a:endParaRPr lang="en-US" dirty="0"/>
          </a:p>
        </p:txBody>
      </p:sp>
      <p:sp>
        <p:nvSpPr>
          <p:cNvPr id="4" name="Title 3">
            <a:extLst>
              <a:ext uri="{FF2B5EF4-FFF2-40B4-BE49-F238E27FC236}">
                <a16:creationId xmlns:a16="http://schemas.microsoft.com/office/drawing/2014/main" id="{4E04ED4E-AECE-B444-AB45-AAAA0D66C46F}"/>
              </a:ext>
            </a:extLst>
          </p:cNvPr>
          <p:cNvSpPr>
            <a:spLocks noGrp="1"/>
          </p:cNvSpPr>
          <p:nvPr>
            <p:ph type="title"/>
          </p:nvPr>
        </p:nvSpPr>
        <p:spPr/>
        <p:txBody>
          <a:bodyPr/>
          <a:lstStyle/>
          <a:p>
            <a:r>
              <a:rPr lang="en-US" dirty="0">
                <a:latin typeface="Gill Sans MT" panose="020B0502020104020203" pitchFamily="34" charset="0"/>
              </a:rPr>
              <a:t>Legal services for you</a:t>
            </a:r>
          </a:p>
        </p:txBody>
      </p:sp>
    </p:spTree>
    <p:extLst>
      <p:ext uri="{BB962C8B-B14F-4D97-AF65-F5344CB8AC3E}">
        <p14:creationId xmlns:p14="http://schemas.microsoft.com/office/powerpoint/2010/main" val="342118273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24886C-2A78-884C-BD20-04E05FAA866E}"/>
              </a:ext>
            </a:extLst>
          </p:cNvPr>
          <p:cNvSpPr>
            <a:spLocks noGrp="1"/>
          </p:cNvSpPr>
          <p:nvPr>
            <p:ph sz="half" idx="1"/>
          </p:nvPr>
        </p:nvSpPr>
        <p:spPr>
          <a:xfrm>
            <a:off x="674077" y="2390280"/>
            <a:ext cx="5515708" cy="3847246"/>
          </a:xfrm>
        </p:spPr>
        <p:txBody>
          <a:bodyPr>
            <a:noAutofit/>
          </a:bodyPr>
          <a:lstStyle/>
          <a:p>
            <a:pPr marL="0" indent="0">
              <a:buNone/>
            </a:pPr>
            <a:r>
              <a:rPr lang="en-US" b="1" dirty="0">
                <a:latin typeface="Gill Sans MT" panose="020B0502020104020203" pitchFamily="34" charset="0"/>
              </a:rPr>
              <a:t>Family members are covered for:</a:t>
            </a:r>
          </a:p>
          <a:p>
            <a:r>
              <a:rPr lang="en-US" dirty="0">
                <a:latin typeface="Gill Sans MT" panose="020B0502020104020203" pitchFamily="34" charset="0"/>
              </a:rPr>
              <a:t>All types of injury or accident which occurs outside of work, including: </a:t>
            </a:r>
          </a:p>
          <a:p>
            <a:pPr lvl="1">
              <a:spcBef>
                <a:spcPts val="1000"/>
              </a:spcBef>
              <a:buFont typeface="Wingdings" panose="05000000000000000000" pitchFamily="2" charset="2"/>
              <a:buChar char="§"/>
            </a:pPr>
            <a:r>
              <a:rPr lang="en-US" dirty="0">
                <a:latin typeface="Gill Sans MT" panose="020B0502020104020203" pitchFamily="34" charset="0"/>
              </a:rPr>
              <a:t>Personal injuries</a:t>
            </a:r>
          </a:p>
          <a:p>
            <a:pPr lvl="1">
              <a:spcBef>
                <a:spcPts val="1000"/>
              </a:spcBef>
              <a:buFont typeface="Wingdings" panose="05000000000000000000" pitchFamily="2" charset="2"/>
              <a:buChar char="§"/>
            </a:pPr>
            <a:r>
              <a:rPr lang="en-US" dirty="0">
                <a:latin typeface="Gill Sans MT" panose="020B0502020104020203" pitchFamily="34" charset="0"/>
              </a:rPr>
              <a:t>Serious injuries</a:t>
            </a:r>
          </a:p>
          <a:p>
            <a:pPr lvl="1">
              <a:spcBef>
                <a:spcPts val="1000"/>
              </a:spcBef>
              <a:buFont typeface="Wingdings" panose="05000000000000000000" pitchFamily="2" charset="2"/>
              <a:buChar char="§"/>
            </a:pPr>
            <a:r>
              <a:rPr lang="en-US" dirty="0">
                <a:latin typeface="Gill Sans MT" panose="020B0502020104020203" pitchFamily="34" charset="0"/>
              </a:rPr>
              <a:t>Road traffic accidents</a:t>
            </a:r>
          </a:p>
          <a:p>
            <a:pPr lvl="1">
              <a:spcBef>
                <a:spcPts val="1000"/>
              </a:spcBef>
              <a:buFont typeface="Wingdings" panose="05000000000000000000" pitchFamily="2" charset="2"/>
              <a:buChar char="§"/>
            </a:pPr>
            <a:r>
              <a:rPr lang="en-US" dirty="0">
                <a:latin typeface="Gill Sans MT" panose="020B0502020104020203" pitchFamily="34" charset="0"/>
              </a:rPr>
              <a:t>Accidents abroad</a:t>
            </a:r>
          </a:p>
          <a:p>
            <a:endParaRPr lang="en-US" dirty="0"/>
          </a:p>
          <a:p>
            <a:endParaRPr lang="en-US" dirty="0"/>
          </a:p>
        </p:txBody>
      </p:sp>
      <p:sp>
        <p:nvSpPr>
          <p:cNvPr id="3" name="Content Placeholder 2">
            <a:extLst>
              <a:ext uri="{FF2B5EF4-FFF2-40B4-BE49-F238E27FC236}">
                <a16:creationId xmlns:a16="http://schemas.microsoft.com/office/drawing/2014/main" id="{664EE12F-30E7-D842-A794-17505B4B8D89}"/>
              </a:ext>
            </a:extLst>
          </p:cNvPr>
          <p:cNvSpPr>
            <a:spLocks noGrp="1"/>
          </p:cNvSpPr>
          <p:nvPr>
            <p:ph sz="half" idx="2"/>
          </p:nvPr>
        </p:nvSpPr>
        <p:spPr>
          <a:xfrm>
            <a:off x="6324599" y="2390280"/>
            <a:ext cx="5181600" cy="3847246"/>
          </a:xfrm>
        </p:spPr>
        <p:txBody>
          <a:bodyPr/>
          <a:lstStyle/>
          <a:p>
            <a:pPr marL="0" indent="0">
              <a:buNone/>
            </a:pPr>
            <a:r>
              <a:rPr lang="en-US" b="1" dirty="0">
                <a:latin typeface="Gill Sans MT" panose="020B0502020104020203" pitchFamily="34" charset="0"/>
              </a:rPr>
              <a:t>Family members also receive special terms for: </a:t>
            </a:r>
          </a:p>
          <a:p>
            <a:r>
              <a:rPr lang="en-US" dirty="0">
                <a:latin typeface="Gill Sans MT" panose="020B0502020104020203" pitchFamily="34" charset="0"/>
              </a:rPr>
              <a:t>Clinical negligence</a:t>
            </a:r>
          </a:p>
          <a:p>
            <a:r>
              <a:rPr lang="en-US" dirty="0">
                <a:latin typeface="Gill Sans MT" panose="020B0502020104020203" pitchFamily="34" charset="0"/>
              </a:rPr>
              <a:t>Wills</a:t>
            </a:r>
          </a:p>
          <a:p>
            <a:r>
              <a:rPr lang="en-US" dirty="0">
                <a:latin typeface="Gill Sans MT" panose="020B0502020104020203" pitchFamily="34" charset="0"/>
              </a:rPr>
              <a:t>Conveyancing</a:t>
            </a:r>
          </a:p>
          <a:p>
            <a:r>
              <a:rPr lang="en-US" dirty="0">
                <a:latin typeface="Gill Sans MT" panose="020B0502020104020203" pitchFamily="34" charset="0"/>
              </a:rPr>
              <a:t>Probate </a:t>
            </a:r>
          </a:p>
          <a:p>
            <a:r>
              <a:rPr lang="en-US" dirty="0">
                <a:latin typeface="Gill Sans MT" panose="020B0502020104020203" pitchFamily="34" charset="0"/>
              </a:rPr>
              <a:t>Lasting powers of attorney </a:t>
            </a:r>
          </a:p>
          <a:p>
            <a:r>
              <a:rPr lang="en-US" dirty="0">
                <a:latin typeface="Gill Sans MT" panose="020B0502020104020203" pitchFamily="34" charset="0"/>
              </a:rPr>
              <a:t>Deputyships</a:t>
            </a:r>
          </a:p>
          <a:p>
            <a:endParaRPr lang="en-US" dirty="0"/>
          </a:p>
          <a:p>
            <a:endParaRPr lang="en-US" dirty="0"/>
          </a:p>
        </p:txBody>
      </p:sp>
      <p:sp>
        <p:nvSpPr>
          <p:cNvPr id="4" name="Title 3">
            <a:extLst>
              <a:ext uri="{FF2B5EF4-FFF2-40B4-BE49-F238E27FC236}">
                <a16:creationId xmlns:a16="http://schemas.microsoft.com/office/drawing/2014/main" id="{4E04ED4E-AECE-B444-AB45-AAAA0D66C46F}"/>
              </a:ext>
            </a:extLst>
          </p:cNvPr>
          <p:cNvSpPr>
            <a:spLocks noGrp="1"/>
          </p:cNvSpPr>
          <p:nvPr>
            <p:ph type="title"/>
          </p:nvPr>
        </p:nvSpPr>
        <p:spPr/>
        <p:txBody>
          <a:bodyPr/>
          <a:lstStyle/>
          <a:p>
            <a:r>
              <a:rPr lang="en-US" dirty="0">
                <a:latin typeface="Gill Sans MT" panose="020B0502020104020203" pitchFamily="34" charset="0"/>
              </a:rPr>
              <a:t>Legal services for your family</a:t>
            </a:r>
          </a:p>
        </p:txBody>
      </p:sp>
    </p:spTree>
    <p:extLst>
      <p:ext uri="{BB962C8B-B14F-4D97-AF65-F5344CB8AC3E}">
        <p14:creationId xmlns:p14="http://schemas.microsoft.com/office/powerpoint/2010/main" val="180770051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latin typeface="Gill Sans MT" panose="020B0502020104020203" pitchFamily="34" charset="0"/>
              </a:rPr>
              <a:t>Compensation secured in 2023</a:t>
            </a:r>
          </a:p>
        </p:txBody>
      </p:sp>
      <p:sp>
        <p:nvSpPr>
          <p:cNvPr id="5" name="Content Placeholder 2">
            <a:extLst>
              <a:ext uri="{FF2B5EF4-FFF2-40B4-BE49-F238E27FC236}">
                <a16:creationId xmlns:a16="http://schemas.microsoft.com/office/drawing/2014/main" id="{E51553BB-FF89-A844-9C9F-042EF4580596}"/>
              </a:ext>
            </a:extLst>
          </p:cNvPr>
          <p:cNvSpPr>
            <a:spLocks noGrp="1"/>
          </p:cNvSpPr>
          <p:nvPr>
            <p:ph idx="1"/>
          </p:nvPr>
        </p:nvSpPr>
        <p:spPr>
          <a:xfrm>
            <a:off x="674076" y="2630905"/>
            <a:ext cx="10924366" cy="3758172"/>
          </a:xfrm>
        </p:spPr>
        <p:txBody>
          <a:bodyPr>
            <a:normAutofit/>
          </a:bodyPr>
          <a:lstStyle/>
          <a:p>
            <a:pPr marL="0" indent="0" algn="ctr">
              <a:buNone/>
            </a:pPr>
            <a:r>
              <a:rPr lang="en-US" sz="2800" dirty="0">
                <a:latin typeface="Gill Sans MT" panose="020B0502020104020203" pitchFamily="34" charset="0"/>
              </a:rPr>
              <a:t>£50,157,330 for UNISON members in England and Wales</a:t>
            </a:r>
          </a:p>
          <a:p>
            <a:pPr marL="0" indent="0" algn="ctr">
              <a:buNone/>
            </a:pPr>
            <a:endParaRPr lang="en-US" sz="2800" dirty="0">
              <a:latin typeface="Gill Sans MT" panose="020B0502020104020203" pitchFamily="34" charset="0"/>
            </a:endParaRPr>
          </a:p>
          <a:p>
            <a:pPr marL="0" indent="0" algn="ctr">
              <a:buNone/>
            </a:pPr>
            <a:r>
              <a:rPr lang="en-US" sz="2800" dirty="0">
                <a:latin typeface="Gill Sans MT" panose="020B0502020104020203" pitchFamily="34" charset="0"/>
              </a:rPr>
              <a:t>£2,842,209 for UNISON members in Greater London Region</a:t>
            </a:r>
          </a:p>
          <a:p>
            <a:pPr marL="0" indent="0" algn="ctr">
              <a:buNone/>
            </a:pPr>
            <a:endParaRPr lang="en-US" sz="2800" dirty="0">
              <a:latin typeface="Gill Sans MT" panose="020B0502020104020203" pitchFamily="34" charset="0"/>
            </a:endParaRPr>
          </a:p>
          <a:p>
            <a:pPr marL="0" indent="0" algn="ctr">
              <a:buNone/>
            </a:pPr>
            <a:endParaRPr lang="en-US" sz="2800" dirty="0">
              <a:latin typeface="Gill Sans MT" panose="020B0502020104020203" pitchFamily="34" charset="0"/>
            </a:endParaRPr>
          </a:p>
        </p:txBody>
      </p:sp>
    </p:spTree>
    <p:extLst>
      <p:ext uri="{BB962C8B-B14F-4D97-AF65-F5344CB8AC3E}">
        <p14:creationId xmlns:p14="http://schemas.microsoft.com/office/powerpoint/2010/main" val="85078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50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3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50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circle(in)">
                                      <p:cBhvr>
                                        <p:cTn id="12" dur="3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2F2D1-9002-D74C-92AB-1025B84C8273}"/>
              </a:ext>
            </a:extLst>
          </p:cNvPr>
          <p:cNvSpPr>
            <a:spLocks noGrp="1"/>
          </p:cNvSpPr>
          <p:nvPr>
            <p:ph type="title"/>
          </p:nvPr>
        </p:nvSpPr>
        <p:spPr/>
        <p:txBody>
          <a:bodyPr/>
          <a:lstStyle/>
          <a:p>
            <a:r>
              <a:rPr lang="en-US" dirty="0">
                <a:latin typeface="Gill Sans MT" panose="020B0502020104020203" pitchFamily="34" charset="0"/>
              </a:rPr>
              <a:t>Personal injuries and accidents</a:t>
            </a:r>
          </a:p>
        </p:txBody>
      </p:sp>
      <p:sp>
        <p:nvSpPr>
          <p:cNvPr id="3" name="Content Placeholder 2">
            <a:extLst>
              <a:ext uri="{FF2B5EF4-FFF2-40B4-BE49-F238E27FC236}">
                <a16:creationId xmlns:a16="http://schemas.microsoft.com/office/drawing/2014/main" id="{A97D6A55-6E7F-3246-A05E-662021856085}"/>
              </a:ext>
            </a:extLst>
          </p:cNvPr>
          <p:cNvSpPr>
            <a:spLocks noGrp="1"/>
          </p:cNvSpPr>
          <p:nvPr>
            <p:ph idx="1"/>
          </p:nvPr>
        </p:nvSpPr>
        <p:spPr>
          <a:xfrm>
            <a:off x="674077" y="2506662"/>
            <a:ext cx="7493878" cy="3882415"/>
          </a:xfrm>
        </p:spPr>
        <p:txBody>
          <a:bodyPr/>
          <a:lstStyle/>
          <a:p>
            <a:pPr>
              <a:buClr>
                <a:srgbClr val="717073"/>
              </a:buClr>
            </a:pPr>
            <a:r>
              <a:rPr lang="en-US" dirty="0">
                <a:solidFill>
                  <a:srgbClr val="EE3424"/>
                </a:solidFill>
                <a:latin typeface="Gill Sans MT" panose="020B0502020104020203" pitchFamily="34" charset="0"/>
              </a:rPr>
              <a:t>Members are covered for </a:t>
            </a:r>
            <a:r>
              <a:rPr lang="en-US" dirty="0">
                <a:latin typeface="Gill Sans MT" panose="020B0502020104020203" pitchFamily="34" charset="0"/>
              </a:rPr>
              <a:t>any accident – at work, on the road or abroad</a:t>
            </a:r>
          </a:p>
          <a:p>
            <a:pPr>
              <a:buClr>
                <a:srgbClr val="717073"/>
              </a:buClr>
            </a:pPr>
            <a:r>
              <a:rPr lang="en-US" dirty="0">
                <a:solidFill>
                  <a:srgbClr val="EE3424"/>
                </a:solidFill>
                <a:latin typeface="Gill Sans MT" panose="020B0502020104020203" pitchFamily="34" charset="0"/>
              </a:rPr>
              <a:t>Members’ families are covered for </a:t>
            </a:r>
            <a:r>
              <a:rPr lang="en-US" dirty="0">
                <a:latin typeface="Gill Sans MT" panose="020B0502020104020203" pitchFamily="34" charset="0"/>
              </a:rPr>
              <a:t>any accident which happens outside of work</a:t>
            </a:r>
            <a:endParaRPr lang="en-US" dirty="0"/>
          </a:p>
          <a:p>
            <a:endParaRPr lang="en-US" dirty="0"/>
          </a:p>
        </p:txBody>
      </p:sp>
      <p:pic>
        <p:nvPicPr>
          <p:cNvPr id="5" name="Picture 4">
            <a:extLst>
              <a:ext uri="{FF2B5EF4-FFF2-40B4-BE49-F238E27FC236}">
                <a16:creationId xmlns:a16="http://schemas.microsoft.com/office/drawing/2014/main" id="{DA31E7E8-7C1B-A74F-A67C-A3D2958FC16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87294" y="1313412"/>
            <a:ext cx="3598457" cy="5075665"/>
          </a:xfrm>
          <a:prstGeom prst="rect">
            <a:avLst/>
          </a:prstGeom>
        </p:spPr>
      </p:pic>
      <p:sp>
        <p:nvSpPr>
          <p:cNvPr id="6" name="Rectangle 5"/>
          <p:cNvSpPr/>
          <p:nvPr/>
        </p:nvSpPr>
        <p:spPr>
          <a:xfrm>
            <a:off x="8144520" y="4854633"/>
            <a:ext cx="3160789" cy="1384175"/>
          </a:xfrm>
          <a:prstGeom prst="rect">
            <a:avLst/>
          </a:prstGeom>
          <a:solidFill>
            <a:srgbClr val="EE3424"/>
          </a:solidFill>
          <a:ln>
            <a:solidFill>
              <a:srgbClr val="EE3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bg1"/>
                </a:solidFill>
                <a:latin typeface="Gill Sans MT" panose="020B0502020104020203" pitchFamily="34" charset="0"/>
              </a:rPr>
              <a:t>Road traffic accident client, Lee Spencer, who had his leg amputated after being hit by flying debris when the crashed car he was checking on was hit by another vehicle. </a:t>
            </a:r>
          </a:p>
        </p:txBody>
      </p:sp>
    </p:spTree>
    <p:extLst>
      <p:ext uri="{BB962C8B-B14F-4D97-AF65-F5344CB8AC3E}">
        <p14:creationId xmlns:p14="http://schemas.microsoft.com/office/powerpoint/2010/main" val="33200524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5A122-0CCE-784C-AD76-6A3768F1020A}"/>
              </a:ext>
            </a:extLst>
          </p:cNvPr>
          <p:cNvSpPr>
            <a:spLocks noGrp="1"/>
          </p:cNvSpPr>
          <p:nvPr>
            <p:ph type="title"/>
          </p:nvPr>
        </p:nvSpPr>
        <p:spPr/>
        <p:txBody>
          <a:bodyPr/>
          <a:lstStyle/>
          <a:p>
            <a:r>
              <a:rPr lang="en-US" dirty="0">
                <a:latin typeface="Gill Sans MT" panose="020B0502020104020203" pitchFamily="34" charset="0"/>
              </a:rPr>
              <a:t>Industrial diseases</a:t>
            </a:r>
          </a:p>
        </p:txBody>
      </p:sp>
      <p:sp>
        <p:nvSpPr>
          <p:cNvPr id="3" name="Content Placeholder 2">
            <a:extLst>
              <a:ext uri="{FF2B5EF4-FFF2-40B4-BE49-F238E27FC236}">
                <a16:creationId xmlns:a16="http://schemas.microsoft.com/office/drawing/2014/main" id="{02A571D7-FA84-D14B-8D28-4E6637501BB0}"/>
              </a:ext>
            </a:extLst>
          </p:cNvPr>
          <p:cNvSpPr>
            <a:spLocks noGrp="1"/>
          </p:cNvSpPr>
          <p:nvPr>
            <p:ph idx="1"/>
          </p:nvPr>
        </p:nvSpPr>
        <p:spPr>
          <a:xfrm>
            <a:off x="674077" y="2506663"/>
            <a:ext cx="7021267" cy="3709500"/>
          </a:xfrm>
        </p:spPr>
        <p:txBody>
          <a:bodyPr>
            <a:normAutofit/>
          </a:bodyPr>
          <a:lstStyle/>
          <a:p>
            <a:pPr marL="0" indent="0">
              <a:buNone/>
            </a:pPr>
            <a:r>
              <a:rPr lang="en-US" dirty="0">
                <a:latin typeface="Gill Sans MT" panose="020B0502020104020203" pitchFamily="34" charset="0"/>
              </a:rPr>
              <a:t>We have specialists with extensive experience of winning compensation for members who have suffered from:</a:t>
            </a:r>
          </a:p>
          <a:p>
            <a:endParaRPr lang="en-US" sz="1100" dirty="0">
              <a:latin typeface="Gill Sans MT" panose="020B0502020104020203" pitchFamily="34" charset="0"/>
            </a:endParaRPr>
          </a:p>
          <a:p>
            <a:r>
              <a:rPr lang="en-US" dirty="0">
                <a:latin typeface="Gill Sans MT" panose="020B0502020104020203" pitchFamily="34" charset="0"/>
              </a:rPr>
              <a:t>Asbestos-related diseases</a:t>
            </a:r>
          </a:p>
          <a:p>
            <a:r>
              <a:rPr lang="en-US" dirty="0">
                <a:latin typeface="Gill Sans MT" panose="020B0502020104020203" pitchFamily="34" charset="0"/>
              </a:rPr>
              <a:t>Hand-arm vibration syndrome (HAVS) or vibration white finger (VWF)</a:t>
            </a:r>
          </a:p>
          <a:p>
            <a:r>
              <a:rPr lang="en-US" dirty="0">
                <a:latin typeface="Gill Sans MT" panose="020B0502020104020203" pitchFamily="34" charset="0"/>
              </a:rPr>
              <a:t>Work-related upper limb disorders (WRULD) </a:t>
            </a:r>
          </a:p>
          <a:p>
            <a:r>
              <a:rPr lang="en-US" dirty="0">
                <a:latin typeface="Gill Sans MT" panose="020B0502020104020203" pitchFamily="34" charset="0"/>
              </a:rPr>
              <a:t>Work-related noise-induced hearing loss</a:t>
            </a:r>
          </a:p>
          <a:p>
            <a:r>
              <a:rPr lang="en-US" dirty="0">
                <a:latin typeface="Gill Sans MT" panose="020B0502020104020203" pitchFamily="34" charset="0"/>
              </a:rPr>
              <a:t>Chemical injuries</a:t>
            </a:r>
          </a:p>
          <a:p>
            <a:endParaRPr lang="en-US" dirty="0"/>
          </a:p>
          <a:p>
            <a:endParaRPr lang="en-US" dirty="0"/>
          </a:p>
        </p:txBody>
      </p:sp>
      <p:pic>
        <p:nvPicPr>
          <p:cNvPr id="6" name="Picture 5">
            <a:extLst>
              <a:ext uri="{FF2B5EF4-FFF2-40B4-BE49-F238E27FC236}">
                <a16:creationId xmlns:a16="http://schemas.microsoft.com/office/drawing/2014/main" id="{58CE13CF-8462-B947-B621-4F728F500BB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4232"/>
          <a:stretch/>
        </p:blipFill>
        <p:spPr>
          <a:xfrm>
            <a:off x="8304415" y="1342432"/>
            <a:ext cx="3618644" cy="5040000"/>
          </a:xfrm>
          <a:prstGeom prst="rect">
            <a:avLst/>
          </a:prstGeom>
        </p:spPr>
      </p:pic>
      <p:sp>
        <p:nvSpPr>
          <p:cNvPr id="4" name="Rectangle 3"/>
          <p:cNvSpPr/>
          <p:nvPr/>
        </p:nvSpPr>
        <p:spPr>
          <a:xfrm>
            <a:off x="8144520" y="5079076"/>
            <a:ext cx="3245372" cy="1159732"/>
          </a:xfrm>
          <a:prstGeom prst="rect">
            <a:avLst/>
          </a:prstGeom>
          <a:solidFill>
            <a:srgbClr val="EE3424"/>
          </a:solidFill>
          <a:ln>
            <a:solidFill>
              <a:srgbClr val="EE3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bg1"/>
                </a:solidFill>
                <a:latin typeface="Gill Sans MT" panose="020B0502020104020203" pitchFamily="34" charset="0"/>
              </a:rPr>
              <a:t>Mesothelioma client, Pat </a:t>
            </a:r>
            <a:r>
              <a:rPr lang="en-GB" sz="1600" dirty="0" err="1">
                <a:solidFill>
                  <a:schemeClr val="bg1"/>
                </a:solidFill>
                <a:latin typeface="Gill Sans MT" panose="020B0502020104020203" pitchFamily="34" charset="0"/>
              </a:rPr>
              <a:t>Jolliffe</a:t>
            </a:r>
            <a:r>
              <a:rPr lang="en-GB" sz="1600" dirty="0">
                <a:solidFill>
                  <a:schemeClr val="bg1"/>
                </a:solidFill>
                <a:latin typeface="Gill Sans MT" panose="020B0502020104020203" pitchFamily="34" charset="0"/>
              </a:rPr>
              <a:t>, whose husband,  Alan, died from mesothelioma after regular asbestos exposure during his career.</a:t>
            </a:r>
          </a:p>
        </p:txBody>
      </p:sp>
    </p:spTree>
    <p:extLst>
      <p:ext uri="{BB962C8B-B14F-4D97-AF65-F5344CB8AC3E}">
        <p14:creationId xmlns:p14="http://schemas.microsoft.com/office/powerpoint/2010/main" val="23961239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02A5A-DC79-9B44-BD19-D491470E72AE}"/>
              </a:ext>
            </a:extLst>
          </p:cNvPr>
          <p:cNvSpPr>
            <a:spLocks noGrp="1"/>
          </p:cNvSpPr>
          <p:nvPr>
            <p:ph type="title"/>
          </p:nvPr>
        </p:nvSpPr>
        <p:spPr/>
        <p:txBody>
          <a:bodyPr/>
          <a:lstStyle/>
          <a:p>
            <a:r>
              <a:rPr lang="en-US" dirty="0">
                <a:latin typeface="Gill Sans MT" panose="020B0502020104020203" pitchFamily="34" charset="0"/>
              </a:rPr>
              <a:t>Clinical negligence</a:t>
            </a:r>
          </a:p>
        </p:txBody>
      </p:sp>
      <p:sp>
        <p:nvSpPr>
          <p:cNvPr id="3" name="Content Placeholder 2">
            <a:extLst>
              <a:ext uri="{FF2B5EF4-FFF2-40B4-BE49-F238E27FC236}">
                <a16:creationId xmlns:a16="http://schemas.microsoft.com/office/drawing/2014/main" id="{90E3DCD4-069B-924D-B843-AD0C13E3FB6F}"/>
              </a:ext>
            </a:extLst>
          </p:cNvPr>
          <p:cNvSpPr>
            <a:spLocks noGrp="1"/>
          </p:cNvSpPr>
          <p:nvPr>
            <p:ph idx="1"/>
          </p:nvPr>
        </p:nvSpPr>
        <p:spPr>
          <a:xfrm>
            <a:off x="674077" y="2506662"/>
            <a:ext cx="8254166" cy="3882415"/>
          </a:xfrm>
        </p:spPr>
        <p:txBody>
          <a:bodyPr>
            <a:normAutofit/>
          </a:bodyPr>
          <a:lstStyle/>
          <a:p>
            <a:pPr marL="0" indent="0">
              <a:buNone/>
            </a:pPr>
            <a:r>
              <a:rPr lang="en-US" dirty="0">
                <a:latin typeface="Gill Sans MT" panose="020B0502020104020203" pitchFamily="34" charset="0"/>
              </a:rPr>
              <a:t>Thompsons’ clinical negligence team have handled some of the UK’s </a:t>
            </a:r>
            <a:br>
              <a:rPr lang="en-US" dirty="0">
                <a:latin typeface="Gill Sans MT" panose="020B0502020104020203" pitchFamily="34" charset="0"/>
              </a:rPr>
            </a:br>
            <a:r>
              <a:rPr lang="en-US" dirty="0">
                <a:latin typeface="Gill Sans MT" panose="020B0502020104020203" pitchFamily="34" charset="0"/>
              </a:rPr>
              <a:t>most high-profile cases. Our expertise covers: </a:t>
            </a:r>
          </a:p>
          <a:p>
            <a:pPr marL="0" indent="0">
              <a:buNone/>
            </a:pPr>
            <a:endParaRPr lang="en-US" sz="1100" dirty="0">
              <a:latin typeface="Gill Sans MT" panose="020B0502020104020203" pitchFamily="34" charset="0"/>
            </a:endParaRPr>
          </a:p>
          <a:p>
            <a:r>
              <a:rPr lang="en-US" dirty="0">
                <a:latin typeface="Gill Sans MT" panose="020B0502020104020203" pitchFamily="34" charset="0"/>
              </a:rPr>
              <a:t>Cerebral palsy</a:t>
            </a:r>
          </a:p>
          <a:p>
            <a:r>
              <a:rPr lang="en-US" dirty="0">
                <a:latin typeface="Gill Sans MT" panose="020B0502020104020203" pitchFamily="34" charset="0"/>
              </a:rPr>
              <a:t>Birth injuries</a:t>
            </a:r>
          </a:p>
          <a:p>
            <a:r>
              <a:rPr lang="en-US" dirty="0">
                <a:latin typeface="Gill Sans MT" panose="020B0502020104020203" pitchFamily="34" charset="0"/>
              </a:rPr>
              <a:t>Cancer misdiagnosis (or missed diagnosis)</a:t>
            </a:r>
          </a:p>
          <a:p>
            <a:r>
              <a:rPr lang="en-US" dirty="0">
                <a:latin typeface="Gill Sans MT" panose="020B0502020104020203" pitchFamily="34" charset="0"/>
              </a:rPr>
              <a:t>Undiagnosed fractures</a:t>
            </a:r>
          </a:p>
          <a:p>
            <a:r>
              <a:rPr lang="en-US" dirty="0" err="1">
                <a:latin typeface="Gill Sans MT" panose="020B0502020104020203" pitchFamily="34" charset="0"/>
              </a:rPr>
              <a:t>Gynaecological</a:t>
            </a:r>
            <a:r>
              <a:rPr lang="en-US" dirty="0">
                <a:latin typeface="Gill Sans MT" panose="020B0502020104020203" pitchFamily="34" charset="0"/>
              </a:rPr>
              <a:t> and urology injuries, including mesh injuries</a:t>
            </a:r>
          </a:p>
          <a:p>
            <a:r>
              <a:rPr lang="en-US" dirty="0">
                <a:latin typeface="Gill Sans MT" panose="020B0502020104020203" pitchFamily="34" charset="0"/>
              </a:rPr>
              <a:t>Surgical errors</a:t>
            </a:r>
            <a:endParaRPr lang="en-US" dirty="0"/>
          </a:p>
          <a:p>
            <a:endParaRPr lang="en-US" dirty="0"/>
          </a:p>
        </p:txBody>
      </p:sp>
      <p:sp>
        <p:nvSpPr>
          <p:cNvPr id="5" name="Rectangle 4"/>
          <p:cNvSpPr/>
          <p:nvPr/>
        </p:nvSpPr>
        <p:spPr>
          <a:xfrm>
            <a:off x="8387915" y="2548227"/>
            <a:ext cx="3600000" cy="2871673"/>
          </a:xfrm>
          <a:prstGeom prst="rect">
            <a:avLst/>
          </a:prstGeom>
          <a:solidFill>
            <a:srgbClr val="EE3424"/>
          </a:solidFill>
          <a:ln>
            <a:solidFill>
              <a:srgbClr val="EE3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600" dirty="0">
              <a:solidFill>
                <a:schemeClr val="bg1"/>
              </a:solidFill>
              <a:latin typeface="Gill Sans MT" panose="020B0502020104020203" pitchFamily="34" charset="0"/>
            </a:endParaRPr>
          </a:p>
        </p:txBody>
      </p:sp>
      <p:sp>
        <p:nvSpPr>
          <p:cNvPr id="6" name="TextBox 5"/>
          <p:cNvSpPr txBox="1"/>
          <p:nvPr/>
        </p:nvSpPr>
        <p:spPr>
          <a:xfrm>
            <a:off x="8544136" y="2744195"/>
            <a:ext cx="3426810" cy="2693045"/>
          </a:xfrm>
          <a:prstGeom prst="rect">
            <a:avLst/>
          </a:prstGeom>
          <a:noFill/>
        </p:spPr>
        <p:txBody>
          <a:bodyPr wrap="square" rtlCol="0">
            <a:spAutoFit/>
          </a:bodyPr>
          <a:lstStyle/>
          <a:p>
            <a:r>
              <a:rPr lang="en-US" i="1" dirty="0">
                <a:solidFill>
                  <a:schemeClr val="bg1"/>
                </a:solidFill>
                <a:latin typeface="Gill Sans MT" panose="020B0502020104020203" pitchFamily="34" charset="0"/>
              </a:rPr>
              <a:t>“I’m very grateful for the advice and support provided by Thompsons. </a:t>
            </a:r>
          </a:p>
          <a:p>
            <a:endParaRPr lang="en-US" sz="1400" i="1" dirty="0">
              <a:solidFill>
                <a:schemeClr val="bg1"/>
              </a:solidFill>
              <a:latin typeface="Gill Sans MT" panose="020B0502020104020203" pitchFamily="34" charset="0"/>
            </a:endParaRPr>
          </a:p>
          <a:p>
            <a:r>
              <a:rPr lang="en-US" i="1" dirty="0">
                <a:solidFill>
                  <a:schemeClr val="bg1"/>
                </a:solidFill>
                <a:latin typeface="Gill Sans MT" panose="020B0502020104020203" pitchFamily="34" charset="0"/>
              </a:rPr>
              <a:t>“They were able to spell out for me, in simple terms, the legal situation and what I should expect as an outcome.”</a:t>
            </a:r>
          </a:p>
          <a:p>
            <a:endParaRPr lang="en-US" sz="1100" i="1" dirty="0">
              <a:solidFill>
                <a:schemeClr val="bg1"/>
              </a:solidFill>
              <a:latin typeface="Gill Sans MT" panose="020B0502020104020203" pitchFamily="34" charset="0"/>
            </a:endParaRPr>
          </a:p>
          <a:p>
            <a:r>
              <a:rPr lang="en-US" dirty="0">
                <a:solidFill>
                  <a:schemeClr val="bg1"/>
                </a:solidFill>
                <a:latin typeface="Gill Sans MT" panose="020B0502020104020203" pitchFamily="34" charset="0"/>
              </a:rPr>
              <a:t>UNISON member </a:t>
            </a:r>
            <a:endParaRPr lang="en-GB" dirty="0">
              <a:solidFill>
                <a:schemeClr val="bg1"/>
              </a:solidFill>
              <a:latin typeface="Gill Sans MT" panose="020B0502020104020203" pitchFamily="34" charset="0"/>
            </a:endParaRPr>
          </a:p>
          <a:p>
            <a:endParaRPr lang="en-GB" dirty="0"/>
          </a:p>
        </p:txBody>
      </p:sp>
    </p:spTree>
    <p:extLst>
      <p:ext uri="{BB962C8B-B14F-4D97-AF65-F5344CB8AC3E}">
        <p14:creationId xmlns:p14="http://schemas.microsoft.com/office/powerpoint/2010/main" val="280090643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F037-912F-5345-9420-AEFC7C3F2256}"/>
              </a:ext>
            </a:extLst>
          </p:cNvPr>
          <p:cNvSpPr>
            <a:spLocks noGrp="1"/>
          </p:cNvSpPr>
          <p:nvPr>
            <p:ph type="title"/>
          </p:nvPr>
        </p:nvSpPr>
        <p:spPr/>
        <p:txBody>
          <a:bodyPr/>
          <a:lstStyle/>
          <a:p>
            <a:r>
              <a:rPr lang="en-US" dirty="0">
                <a:latin typeface="Gill Sans MT" panose="020B0502020104020203" pitchFamily="34" charset="0"/>
              </a:rPr>
              <a:t>Time limits</a:t>
            </a:r>
          </a:p>
        </p:txBody>
      </p:sp>
      <p:sp>
        <p:nvSpPr>
          <p:cNvPr id="3" name="Content Placeholder 2">
            <a:extLst>
              <a:ext uri="{FF2B5EF4-FFF2-40B4-BE49-F238E27FC236}">
                <a16:creationId xmlns:a16="http://schemas.microsoft.com/office/drawing/2014/main" id="{42EFDFB0-F640-234C-9133-048A46B1081B}"/>
              </a:ext>
            </a:extLst>
          </p:cNvPr>
          <p:cNvSpPr>
            <a:spLocks noGrp="1"/>
          </p:cNvSpPr>
          <p:nvPr>
            <p:ph idx="1"/>
          </p:nvPr>
        </p:nvSpPr>
        <p:spPr>
          <a:xfrm>
            <a:off x="674077" y="5438272"/>
            <a:ext cx="11068744" cy="1191435"/>
          </a:xfrm>
        </p:spPr>
        <p:txBody>
          <a:bodyPr>
            <a:normAutofit/>
          </a:bodyPr>
          <a:lstStyle/>
          <a:p>
            <a:r>
              <a:rPr lang="en-US" dirty="0">
                <a:latin typeface="Gill Sans MT" panose="020B0502020104020203" pitchFamily="34" charset="0"/>
              </a:rPr>
              <a:t>Seek professional legal advice as soon as possible to ensure you the best chance of winning your case</a:t>
            </a:r>
          </a:p>
          <a:p>
            <a:r>
              <a:rPr lang="en-US" dirty="0">
                <a:latin typeface="Gill Sans MT" panose="020B0502020104020203" pitchFamily="34" charset="0"/>
              </a:rPr>
              <a:t>There are very few exceptions to the above time limits</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486278710"/>
              </p:ext>
            </p:extLst>
          </p:nvPr>
        </p:nvGraphicFramePr>
        <p:xfrm>
          <a:off x="914399" y="2390274"/>
          <a:ext cx="10026317" cy="2582777"/>
        </p:xfrm>
        <a:graphic>
          <a:graphicData uri="http://schemas.openxmlformats.org/drawingml/2006/table">
            <a:tbl>
              <a:tblPr firstRow="1" bandRow="1">
                <a:tableStyleId>{5C22544A-7EE6-4342-B048-85BDC9FD1C3A}</a:tableStyleId>
              </a:tblPr>
              <a:tblGrid>
                <a:gridCol w="2797412">
                  <a:extLst>
                    <a:ext uri="{9D8B030D-6E8A-4147-A177-3AD203B41FA5}">
                      <a16:colId xmlns:a16="http://schemas.microsoft.com/office/drawing/2014/main" val="2359285718"/>
                    </a:ext>
                  </a:extLst>
                </a:gridCol>
                <a:gridCol w="7228905">
                  <a:extLst>
                    <a:ext uri="{9D8B030D-6E8A-4147-A177-3AD203B41FA5}">
                      <a16:colId xmlns:a16="http://schemas.microsoft.com/office/drawing/2014/main" val="1177623506"/>
                    </a:ext>
                  </a:extLst>
                </a:gridCol>
              </a:tblGrid>
              <a:tr h="428874">
                <a:tc>
                  <a:txBody>
                    <a:bodyPr/>
                    <a:lstStyle/>
                    <a:p>
                      <a:r>
                        <a:rPr lang="en-GB" sz="1800" b="1" dirty="0">
                          <a:latin typeface="Gill Sans MT" panose="020B0502020104020203" pitchFamily="34" charset="0"/>
                        </a:rPr>
                        <a:t>Type of claim</a:t>
                      </a:r>
                    </a:p>
                  </a:txBody>
                  <a:tcPr anchor="ctr">
                    <a:solidFill>
                      <a:srgbClr val="EE3424"/>
                    </a:solidFill>
                  </a:tcPr>
                </a:tc>
                <a:tc>
                  <a:txBody>
                    <a:bodyPr/>
                    <a:lstStyle/>
                    <a:p>
                      <a:r>
                        <a:rPr lang="en-GB" sz="1800" b="1" dirty="0">
                          <a:latin typeface="Gill Sans MT" panose="020B0502020104020203" pitchFamily="34" charset="0"/>
                        </a:rPr>
                        <a:t>Time limit</a:t>
                      </a:r>
                    </a:p>
                  </a:txBody>
                  <a:tcPr anchor="ctr">
                    <a:solidFill>
                      <a:srgbClr val="EE3424"/>
                    </a:solidFill>
                  </a:tcPr>
                </a:tc>
                <a:extLst>
                  <a:ext uri="{0D108BD9-81ED-4DB2-BD59-A6C34878D82A}">
                    <a16:rowId xmlns:a16="http://schemas.microsoft.com/office/drawing/2014/main" val="3860894756"/>
                  </a:ext>
                </a:extLst>
              </a:tr>
              <a:tr h="347865">
                <a:tc>
                  <a:txBody>
                    <a:bodyPr/>
                    <a:lstStyle/>
                    <a:p>
                      <a:r>
                        <a:rPr lang="en-GB" sz="1600" dirty="0">
                          <a:latin typeface="Gill Sans MT" panose="020B0502020104020203" pitchFamily="34" charset="0"/>
                        </a:rPr>
                        <a:t>Personal injuries</a:t>
                      </a:r>
                    </a:p>
                  </a:txBody>
                  <a:tcPr>
                    <a:solidFill>
                      <a:srgbClr val="CDCCCE"/>
                    </a:solidFill>
                  </a:tcPr>
                </a:tc>
                <a:tc>
                  <a:txBody>
                    <a:bodyPr/>
                    <a:lstStyle/>
                    <a:p>
                      <a:r>
                        <a:rPr lang="en-GB" sz="1600" b="1" dirty="0">
                          <a:solidFill>
                            <a:schemeClr val="tx1"/>
                          </a:solidFill>
                          <a:latin typeface="Gill Sans MT" panose="020B0502020104020203" pitchFamily="34" charset="0"/>
                        </a:rPr>
                        <a:t>Three years </a:t>
                      </a:r>
                      <a:r>
                        <a:rPr lang="en-GB" sz="1600" dirty="0">
                          <a:latin typeface="Gill Sans MT" panose="020B0502020104020203" pitchFamily="34" charset="0"/>
                        </a:rPr>
                        <a:t>from the date of your accident or injury developing</a:t>
                      </a:r>
                    </a:p>
                  </a:txBody>
                  <a:tcPr>
                    <a:solidFill>
                      <a:srgbClr val="CDCCCE"/>
                    </a:solidFill>
                  </a:tcPr>
                </a:tc>
                <a:extLst>
                  <a:ext uri="{0D108BD9-81ED-4DB2-BD59-A6C34878D82A}">
                    <a16:rowId xmlns:a16="http://schemas.microsoft.com/office/drawing/2014/main" val="142833047"/>
                  </a:ext>
                </a:extLst>
              </a:tr>
              <a:tr h="600424">
                <a:tc>
                  <a:txBody>
                    <a:bodyPr/>
                    <a:lstStyle/>
                    <a:p>
                      <a:r>
                        <a:rPr lang="en-GB" sz="1600" dirty="0">
                          <a:latin typeface="Gill Sans MT" panose="020B0502020104020203" pitchFamily="34" charset="0"/>
                        </a:rPr>
                        <a:t>Industrial disease</a:t>
                      </a:r>
                    </a:p>
                  </a:txBody>
                  <a:tcPr/>
                </a:tc>
                <a:tc>
                  <a:txBody>
                    <a:bodyPr/>
                    <a:lstStyle/>
                    <a:p>
                      <a:r>
                        <a:rPr lang="en-GB" sz="1600" b="1" dirty="0">
                          <a:latin typeface="Gill Sans MT" panose="020B0502020104020203" pitchFamily="34" charset="0"/>
                        </a:rPr>
                        <a:t>Three years </a:t>
                      </a:r>
                      <a:r>
                        <a:rPr lang="en-GB" sz="1600" dirty="0">
                          <a:latin typeface="Gill Sans MT" panose="020B0502020104020203" pitchFamily="34" charset="0"/>
                        </a:rPr>
                        <a:t>from the date of diagnosis OR three</a:t>
                      </a:r>
                      <a:r>
                        <a:rPr lang="en-GB" sz="1600" baseline="0" dirty="0">
                          <a:latin typeface="Gill Sans MT" panose="020B0502020104020203" pitchFamily="34" charset="0"/>
                        </a:rPr>
                        <a:t> years from the date on which you became aware you had an illness which was your employer’s fault</a:t>
                      </a:r>
                      <a:endParaRPr lang="en-GB" sz="1600" dirty="0">
                        <a:latin typeface="Gill Sans MT" panose="020B0502020104020203" pitchFamily="34" charset="0"/>
                      </a:endParaRPr>
                    </a:p>
                  </a:txBody>
                  <a:tcPr/>
                </a:tc>
                <a:extLst>
                  <a:ext uri="{0D108BD9-81ED-4DB2-BD59-A6C34878D82A}">
                    <a16:rowId xmlns:a16="http://schemas.microsoft.com/office/drawing/2014/main" val="981819945"/>
                  </a:ext>
                </a:extLst>
              </a:tr>
              <a:tr h="857749">
                <a:tc>
                  <a:txBody>
                    <a:bodyPr/>
                    <a:lstStyle/>
                    <a:p>
                      <a:r>
                        <a:rPr lang="en-GB" sz="1600" dirty="0">
                          <a:latin typeface="Gill Sans MT" panose="020B0502020104020203" pitchFamily="34" charset="0"/>
                        </a:rPr>
                        <a:t>Clinical negligence</a:t>
                      </a:r>
                    </a:p>
                  </a:txBody>
                  <a:tcPr>
                    <a:solidFill>
                      <a:srgbClr val="CDCCCE"/>
                    </a:solidFill>
                  </a:tcPr>
                </a:tc>
                <a:tc>
                  <a:txBody>
                    <a:bodyPr/>
                    <a:lstStyle/>
                    <a:p>
                      <a:r>
                        <a:rPr lang="en-GB" sz="1600" b="1" dirty="0">
                          <a:latin typeface="Gill Sans MT" panose="020B0502020104020203" pitchFamily="34" charset="0"/>
                        </a:rPr>
                        <a:t>Three years</a:t>
                      </a:r>
                      <a:r>
                        <a:rPr lang="en-GB" sz="1600" b="1" baseline="0" dirty="0">
                          <a:latin typeface="Gill Sans MT" panose="020B0502020104020203" pitchFamily="34" charset="0"/>
                        </a:rPr>
                        <a:t> </a:t>
                      </a:r>
                      <a:r>
                        <a:rPr lang="en-GB" sz="1600" baseline="0" dirty="0">
                          <a:latin typeface="Gill Sans MT" panose="020B0502020104020203" pitchFamily="34" charset="0"/>
                        </a:rPr>
                        <a:t>from the date of your injury OR three years from the date on which you could reasonably have become aware your injuries were caused by medical negligence</a:t>
                      </a:r>
                      <a:endParaRPr lang="en-GB" sz="1600" dirty="0">
                        <a:latin typeface="Gill Sans MT" panose="020B0502020104020203" pitchFamily="34" charset="0"/>
                      </a:endParaRPr>
                    </a:p>
                  </a:txBody>
                  <a:tcPr>
                    <a:solidFill>
                      <a:srgbClr val="CDCCCE"/>
                    </a:solidFill>
                  </a:tcPr>
                </a:tc>
                <a:extLst>
                  <a:ext uri="{0D108BD9-81ED-4DB2-BD59-A6C34878D82A}">
                    <a16:rowId xmlns:a16="http://schemas.microsoft.com/office/drawing/2014/main" val="4130925527"/>
                  </a:ext>
                </a:extLst>
              </a:tr>
              <a:tr h="347865">
                <a:tc>
                  <a:txBody>
                    <a:bodyPr/>
                    <a:lstStyle/>
                    <a:p>
                      <a:r>
                        <a:rPr lang="en-GB" sz="1600" dirty="0">
                          <a:latin typeface="Gill Sans MT" panose="020B0502020104020203" pitchFamily="34" charset="0"/>
                        </a:rPr>
                        <a:t>CICA</a:t>
                      </a:r>
                    </a:p>
                  </a:txBody>
                  <a:tcPr/>
                </a:tc>
                <a:tc>
                  <a:txBody>
                    <a:bodyPr/>
                    <a:lstStyle/>
                    <a:p>
                      <a:r>
                        <a:rPr lang="en-GB" sz="1600" b="1" dirty="0">
                          <a:latin typeface="Gill Sans MT" panose="020B0502020104020203" pitchFamily="34" charset="0"/>
                        </a:rPr>
                        <a:t>Two years </a:t>
                      </a:r>
                      <a:r>
                        <a:rPr lang="en-GB" sz="1600" dirty="0">
                          <a:latin typeface="Gill Sans MT" panose="020B0502020104020203" pitchFamily="34" charset="0"/>
                        </a:rPr>
                        <a:t>from the date of the crime</a:t>
                      </a:r>
                    </a:p>
                  </a:txBody>
                  <a:tcPr/>
                </a:tc>
                <a:extLst>
                  <a:ext uri="{0D108BD9-81ED-4DB2-BD59-A6C34878D82A}">
                    <a16:rowId xmlns:a16="http://schemas.microsoft.com/office/drawing/2014/main" val="3090559006"/>
                  </a:ext>
                </a:extLst>
              </a:tr>
            </a:tbl>
          </a:graphicData>
        </a:graphic>
      </p:graphicFrame>
    </p:spTree>
    <p:extLst>
      <p:ext uri="{BB962C8B-B14F-4D97-AF65-F5344CB8AC3E}">
        <p14:creationId xmlns:p14="http://schemas.microsoft.com/office/powerpoint/2010/main" val="247834429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40DBC-0415-B646-84F5-3412DC0314CD}"/>
              </a:ext>
            </a:extLst>
          </p:cNvPr>
          <p:cNvSpPr>
            <a:spLocks noGrp="1"/>
          </p:cNvSpPr>
          <p:nvPr>
            <p:ph type="title"/>
          </p:nvPr>
        </p:nvSpPr>
        <p:spPr/>
        <p:txBody>
          <a:bodyPr/>
          <a:lstStyle/>
          <a:p>
            <a:r>
              <a:rPr lang="en-US" dirty="0">
                <a:latin typeface="Gill Sans MT" panose="020B0502020104020203" pitchFamily="34" charset="0"/>
              </a:rPr>
              <a:t>Employment rights</a:t>
            </a:r>
          </a:p>
        </p:txBody>
      </p:sp>
      <p:sp>
        <p:nvSpPr>
          <p:cNvPr id="3" name="Content Placeholder 2">
            <a:extLst>
              <a:ext uri="{FF2B5EF4-FFF2-40B4-BE49-F238E27FC236}">
                <a16:creationId xmlns:a16="http://schemas.microsoft.com/office/drawing/2014/main" id="{E406EA91-A5FA-E443-BCC0-5B7FAC557E8D}"/>
              </a:ext>
            </a:extLst>
          </p:cNvPr>
          <p:cNvSpPr>
            <a:spLocks noGrp="1"/>
          </p:cNvSpPr>
          <p:nvPr>
            <p:ph idx="1"/>
          </p:nvPr>
        </p:nvSpPr>
        <p:spPr>
          <a:xfrm>
            <a:off x="674077" y="2506662"/>
            <a:ext cx="8069231" cy="3882415"/>
          </a:xfrm>
        </p:spPr>
        <p:txBody>
          <a:bodyPr/>
          <a:lstStyle/>
          <a:p>
            <a:pPr marL="0" indent="0">
              <a:buNone/>
            </a:pPr>
            <a:r>
              <a:rPr lang="en-US" dirty="0">
                <a:latin typeface="Gill Sans MT" panose="020B0502020104020203" pitchFamily="34" charset="0"/>
              </a:rPr>
              <a:t>UNISON members receive free legal advice and representation for employment-related issues. </a:t>
            </a:r>
          </a:p>
          <a:p>
            <a:pPr marL="0" indent="0">
              <a:buNone/>
            </a:pPr>
            <a:endParaRPr lang="en-US" sz="1100" dirty="0">
              <a:latin typeface="Gill Sans MT" panose="020B0502020104020203" pitchFamily="34" charset="0"/>
            </a:endParaRPr>
          </a:p>
          <a:p>
            <a:r>
              <a:rPr lang="en-US" dirty="0">
                <a:latin typeface="Gill Sans MT" panose="020B0502020104020203" pitchFamily="34" charset="0"/>
              </a:rPr>
              <a:t>Employment rights advice is accessed through your branch</a:t>
            </a:r>
          </a:p>
          <a:p>
            <a:r>
              <a:rPr lang="en-US" dirty="0">
                <a:latin typeface="Gill Sans MT" panose="020B0502020104020203" pitchFamily="34" charset="0"/>
              </a:rPr>
              <a:t>The aim is to save a member’s job, rather than to claim compensation after they’ve lost it</a:t>
            </a:r>
          </a:p>
          <a:p>
            <a:r>
              <a:rPr lang="en-US" dirty="0">
                <a:latin typeface="Gill Sans MT" panose="020B0502020104020203" pitchFamily="34" charset="0"/>
              </a:rPr>
              <a:t>If a solution cannot be reached industrially, then a claim to the Employment Tribunal will be considered</a:t>
            </a:r>
          </a:p>
          <a:p>
            <a:endParaRPr lang="en-US" dirty="0"/>
          </a:p>
        </p:txBody>
      </p:sp>
      <p:pic>
        <p:nvPicPr>
          <p:cNvPr id="1026"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470668" y="1349077"/>
            <a:ext cx="3602755" cy="5040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144519" y="4804756"/>
            <a:ext cx="3045158" cy="1434052"/>
          </a:xfrm>
          <a:prstGeom prst="rect">
            <a:avLst/>
          </a:prstGeom>
          <a:solidFill>
            <a:srgbClr val="EE3424"/>
          </a:solidFill>
          <a:ln>
            <a:solidFill>
              <a:srgbClr val="EE3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bg1"/>
                </a:solidFill>
                <a:latin typeface="Gill Sans MT" panose="020B0502020104020203" pitchFamily="34" charset="0"/>
              </a:rPr>
              <a:t>Employment rights client, Carol King, who suffered sexism and harassment at work, to the point in which she resigned from her role as a paramedic.</a:t>
            </a:r>
          </a:p>
        </p:txBody>
      </p:sp>
    </p:spTree>
    <p:extLst>
      <p:ext uri="{BB962C8B-B14F-4D97-AF65-F5344CB8AC3E}">
        <p14:creationId xmlns:p14="http://schemas.microsoft.com/office/powerpoint/2010/main" val="660179668"/>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lstStyle/>
          <a:p>
            <a:r>
              <a:rPr lang="en-US" dirty="0">
                <a:latin typeface="Gill Sans MT" panose="020B0502020104020203" pitchFamily="34" charset="0"/>
              </a:rPr>
              <a:t>Unfair dismissal claims</a:t>
            </a:r>
          </a:p>
          <a:p>
            <a:r>
              <a:rPr lang="en-US" dirty="0">
                <a:latin typeface="Gill Sans MT" panose="020B0502020104020203" pitchFamily="34" charset="0"/>
              </a:rPr>
              <a:t>Settlement agreements</a:t>
            </a:r>
          </a:p>
          <a:p>
            <a:r>
              <a:rPr lang="en-US" dirty="0">
                <a:latin typeface="Gill Sans MT" panose="020B0502020104020203" pitchFamily="34" charset="0"/>
              </a:rPr>
              <a:t>Redundancy and lay-off</a:t>
            </a:r>
          </a:p>
          <a:p>
            <a:r>
              <a:rPr lang="en-US" dirty="0">
                <a:latin typeface="Gill Sans MT" panose="020B0502020104020203" pitchFamily="34" charset="0"/>
              </a:rPr>
              <a:t>Protective awards</a:t>
            </a:r>
          </a:p>
          <a:p>
            <a:r>
              <a:rPr lang="en-US" dirty="0">
                <a:latin typeface="Gill Sans MT" panose="020B0502020104020203" pitchFamily="34" charset="0"/>
              </a:rPr>
              <a:t>Regulatory hearings</a:t>
            </a:r>
          </a:p>
          <a:p>
            <a:r>
              <a:rPr lang="en-US" dirty="0">
                <a:latin typeface="Gill Sans MT" panose="020B0502020104020203" pitchFamily="34" charset="0"/>
              </a:rPr>
              <a:t>Discrimination claims</a:t>
            </a:r>
          </a:p>
        </p:txBody>
      </p:sp>
      <p:sp>
        <p:nvSpPr>
          <p:cNvPr id="6" name="Content Placeholder 5"/>
          <p:cNvSpPr>
            <a:spLocks noGrp="1"/>
          </p:cNvSpPr>
          <p:nvPr>
            <p:ph sz="half" idx="2"/>
          </p:nvPr>
        </p:nvSpPr>
        <p:spPr/>
        <p:txBody>
          <a:bodyPr/>
          <a:lstStyle/>
          <a:p>
            <a:r>
              <a:rPr lang="en-US" dirty="0">
                <a:latin typeface="Gill Sans MT" panose="020B0502020104020203" pitchFamily="34" charset="0"/>
              </a:rPr>
              <a:t>Contractual issues</a:t>
            </a:r>
          </a:p>
          <a:p>
            <a:r>
              <a:rPr lang="en-US" dirty="0">
                <a:latin typeface="Gill Sans MT" panose="020B0502020104020203" pitchFamily="34" charset="0"/>
              </a:rPr>
              <a:t>Collective and industrial action</a:t>
            </a:r>
          </a:p>
          <a:p>
            <a:r>
              <a:rPr lang="en-US" dirty="0">
                <a:latin typeface="Gill Sans MT" panose="020B0502020104020203" pitchFamily="34" charset="0"/>
              </a:rPr>
              <a:t>Working time issues and holidays</a:t>
            </a:r>
          </a:p>
          <a:p>
            <a:r>
              <a:rPr lang="en-US" dirty="0">
                <a:latin typeface="Gill Sans MT" panose="020B0502020104020203" pitchFamily="34" charset="0"/>
              </a:rPr>
              <a:t>Pay and other benefits</a:t>
            </a:r>
          </a:p>
          <a:p>
            <a:r>
              <a:rPr lang="en-US" dirty="0">
                <a:latin typeface="Gill Sans MT" panose="020B0502020104020203" pitchFamily="34" charset="0"/>
              </a:rPr>
              <a:t>TUPE</a:t>
            </a:r>
          </a:p>
          <a:p>
            <a:r>
              <a:rPr lang="en-US" dirty="0">
                <a:latin typeface="Gill Sans MT" panose="020B0502020104020203" pitchFamily="34" charset="0"/>
              </a:rPr>
              <a:t>Settlement agreements</a:t>
            </a:r>
            <a:endParaRPr lang="en-US" dirty="0"/>
          </a:p>
          <a:p>
            <a:endParaRPr lang="en-GB" dirty="0"/>
          </a:p>
        </p:txBody>
      </p:sp>
      <p:sp>
        <p:nvSpPr>
          <p:cNvPr id="4" name="Title 3"/>
          <p:cNvSpPr>
            <a:spLocks noGrp="1"/>
          </p:cNvSpPr>
          <p:nvPr>
            <p:ph type="title"/>
          </p:nvPr>
        </p:nvSpPr>
        <p:spPr/>
        <p:txBody>
          <a:bodyPr/>
          <a:lstStyle/>
          <a:p>
            <a:r>
              <a:rPr lang="en-US" dirty="0">
                <a:latin typeface="Gill Sans MT" panose="020B0502020104020203" pitchFamily="34" charset="0"/>
              </a:rPr>
              <a:t>Employment rights issues</a:t>
            </a:r>
            <a:endParaRPr lang="en-GB" dirty="0"/>
          </a:p>
        </p:txBody>
      </p:sp>
    </p:spTree>
    <p:extLst>
      <p:ext uri="{BB962C8B-B14F-4D97-AF65-F5344CB8AC3E}">
        <p14:creationId xmlns:p14="http://schemas.microsoft.com/office/powerpoint/2010/main" val="2906956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Gill Sans MT" panose="020B0502020104020203" pitchFamily="34" charset="0"/>
              </a:rPr>
              <a:t>Settlement agreements</a:t>
            </a:r>
            <a:endParaRPr lang="en-GB" dirty="0"/>
          </a:p>
        </p:txBody>
      </p:sp>
      <p:sp>
        <p:nvSpPr>
          <p:cNvPr id="8" name="Content Placeholder 2">
            <a:extLst>
              <a:ext uri="{FF2B5EF4-FFF2-40B4-BE49-F238E27FC236}">
                <a16:creationId xmlns:a16="http://schemas.microsoft.com/office/drawing/2014/main" id="{E406EA91-A5FA-E443-BCC0-5B7FAC557E8D}"/>
              </a:ext>
            </a:extLst>
          </p:cNvPr>
          <p:cNvSpPr>
            <a:spLocks noGrp="1"/>
          </p:cNvSpPr>
          <p:nvPr>
            <p:ph idx="1"/>
          </p:nvPr>
        </p:nvSpPr>
        <p:spPr>
          <a:xfrm>
            <a:off x="674076" y="2506662"/>
            <a:ext cx="7266765" cy="3882415"/>
          </a:xfrm>
        </p:spPr>
        <p:txBody>
          <a:bodyPr/>
          <a:lstStyle/>
          <a:p>
            <a:r>
              <a:rPr lang="en-US" dirty="0">
                <a:latin typeface="Gill Sans MT" panose="020B0502020104020203" pitchFamily="34" charset="0"/>
              </a:rPr>
              <a:t>Settlement agreements are legally binding contracts and deciding whether or not to accept their terms can be a daunting prospect</a:t>
            </a:r>
          </a:p>
          <a:p>
            <a:r>
              <a:rPr lang="en-US" dirty="0">
                <a:latin typeface="Gill Sans MT" panose="020B0502020104020203" pitchFamily="34" charset="0"/>
              </a:rPr>
              <a:t>Getting expert advice during the settlement agreement process is a legal requirement</a:t>
            </a:r>
          </a:p>
          <a:p>
            <a:r>
              <a:rPr lang="en-US" dirty="0">
                <a:latin typeface="Gill Sans MT" panose="020B0502020104020203" pitchFamily="34" charset="0"/>
              </a:rPr>
              <a:t>Our team of experts has helped thousands of people secure the best settlement agreements possible through a fast and efficient service</a:t>
            </a:r>
            <a:endParaRPr lang="en-US" dirty="0"/>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86271" y="1349077"/>
            <a:ext cx="3541094" cy="5040000"/>
          </a:xfrm>
          <a:prstGeom prst="rect">
            <a:avLst/>
          </a:prstGeom>
        </p:spPr>
      </p:pic>
    </p:spTree>
    <p:extLst>
      <p:ext uri="{BB962C8B-B14F-4D97-AF65-F5344CB8AC3E}">
        <p14:creationId xmlns:p14="http://schemas.microsoft.com/office/powerpoint/2010/main" val="2804229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ABE4-4E55-CE4C-BC8F-052E5454F802}"/>
              </a:ext>
            </a:extLst>
          </p:cNvPr>
          <p:cNvSpPr>
            <a:spLocks noGrp="1"/>
          </p:cNvSpPr>
          <p:nvPr>
            <p:ph type="title"/>
          </p:nvPr>
        </p:nvSpPr>
        <p:spPr/>
        <p:txBody>
          <a:bodyPr/>
          <a:lstStyle/>
          <a:p>
            <a:r>
              <a:rPr lang="en-US" dirty="0">
                <a:latin typeface="Gill Sans MT" panose="020B0502020104020203" pitchFamily="34" charset="0"/>
              </a:rPr>
              <a:t>Criminal law</a:t>
            </a:r>
          </a:p>
        </p:txBody>
      </p:sp>
      <p:sp>
        <p:nvSpPr>
          <p:cNvPr id="3" name="Content Placeholder 2">
            <a:extLst>
              <a:ext uri="{FF2B5EF4-FFF2-40B4-BE49-F238E27FC236}">
                <a16:creationId xmlns:a16="http://schemas.microsoft.com/office/drawing/2014/main" id="{E51553BB-FF89-A844-9C9F-042EF4580596}"/>
              </a:ext>
            </a:extLst>
          </p:cNvPr>
          <p:cNvSpPr>
            <a:spLocks noGrp="1"/>
          </p:cNvSpPr>
          <p:nvPr>
            <p:ph idx="1"/>
          </p:nvPr>
        </p:nvSpPr>
        <p:spPr>
          <a:xfrm>
            <a:off x="674076" y="2506662"/>
            <a:ext cx="6224029" cy="3882415"/>
          </a:xfrm>
        </p:spPr>
        <p:txBody>
          <a:bodyPr>
            <a:normAutofit/>
          </a:bodyPr>
          <a:lstStyle/>
          <a:p>
            <a:r>
              <a:rPr lang="en-US" dirty="0">
                <a:latin typeface="Gill Sans MT" panose="020B0502020104020203" pitchFamily="34" charset="0"/>
              </a:rPr>
              <a:t>We provide free initial advice and representation for any member with a work-related criminal case</a:t>
            </a:r>
          </a:p>
          <a:p>
            <a:r>
              <a:rPr lang="en-US" dirty="0">
                <a:latin typeface="Gill Sans MT" panose="020B0502020104020203" pitchFamily="34" charset="0"/>
              </a:rPr>
              <a:t>The criminal team are specialists in work-related criminal cases and know how a criminal sanction can impact upon your employment or disclosure and barring </a:t>
            </a:r>
          </a:p>
          <a:p>
            <a:r>
              <a:rPr lang="en-US" dirty="0">
                <a:latin typeface="Gill Sans MT" panose="020B0502020104020203" pitchFamily="34" charset="0"/>
              </a:rPr>
              <a:t>We provide a 24 hour a day, seven day a week service for police station advice and representation, and have successfully represented many UNISON members in a wide range of cases over many years</a:t>
            </a:r>
          </a:p>
          <a:p>
            <a:endParaRPr lang="en-US" dirty="0"/>
          </a:p>
          <a:p>
            <a:endParaRPr lang="en-US" dirty="0"/>
          </a:p>
        </p:txBody>
      </p:sp>
      <p:pic>
        <p:nvPicPr>
          <p:cNvPr id="2050"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290262" y="2506662"/>
            <a:ext cx="4732919" cy="3044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2690264"/>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ABE4-4E55-CE4C-BC8F-052E5454F802}"/>
              </a:ext>
            </a:extLst>
          </p:cNvPr>
          <p:cNvSpPr>
            <a:spLocks noGrp="1"/>
          </p:cNvSpPr>
          <p:nvPr>
            <p:ph type="title"/>
          </p:nvPr>
        </p:nvSpPr>
        <p:spPr/>
        <p:txBody>
          <a:bodyPr/>
          <a:lstStyle/>
          <a:p>
            <a:r>
              <a:rPr lang="en-US" dirty="0">
                <a:latin typeface="Gill Sans MT" panose="020B0502020104020203" pitchFamily="34" charset="0"/>
              </a:rPr>
              <a:t>Criminal law - access</a:t>
            </a:r>
          </a:p>
        </p:txBody>
      </p:sp>
      <p:sp>
        <p:nvSpPr>
          <p:cNvPr id="3" name="Content Placeholder 2">
            <a:extLst>
              <a:ext uri="{FF2B5EF4-FFF2-40B4-BE49-F238E27FC236}">
                <a16:creationId xmlns:a16="http://schemas.microsoft.com/office/drawing/2014/main" id="{E51553BB-FF89-A844-9C9F-042EF4580596}"/>
              </a:ext>
            </a:extLst>
          </p:cNvPr>
          <p:cNvSpPr>
            <a:spLocks noGrp="1"/>
          </p:cNvSpPr>
          <p:nvPr>
            <p:ph idx="1"/>
          </p:nvPr>
        </p:nvSpPr>
        <p:spPr>
          <a:xfrm>
            <a:off x="674076" y="2506663"/>
            <a:ext cx="10796029" cy="3300580"/>
          </a:xfrm>
        </p:spPr>
        <p:txBody>
          <a:bodyPr>
            <a:normAutofit fontScale="92500" lnSpcReduction="20000"/>
          </a:bodyPr>
          <a:lstStyle/>
          <a:p>
            <a:r>
              <a:rPr lang="en-GB" sz="2200" b="1" dirty="0">
                <a:latin typeface="Gill Sans MT" panose="020B0502020104020203" pitchFamily="34" charset="0"/>
              </a:rPr>
              <a:t>Legal helpline: </a:t>
            </a:r>
            <a:r>
              <a:rPr lang="en-GB" sz="2200" dirty="0">
                <a:latin typeface="Gill Sans MT" panose="020B0502020104020203" pitchFamily="34" charset="0"/>
              </a:rPr>
              <a:t>0808 252 2783</a:t>
            </a:r>
          </a:p>
          <a:p>
            <a:endParaRPr lang="en-GB" sz="2200" dirty="0">
              <a:latin typeface="Gill Sans MT" panose="020B0502020104020203" pitchFamily="34" charset="0"/>
            </a:endParaRPr>
          </a:p>
          <a:p>
            <a:r>
              <a:rPr lang="en-GB" sz="2200" b="1" dirty="0">
                <a:latin typeface="Gill Sans MT" panose="020B0502020104020203" pitchFamily="34" charset="0"/>
              </a:rPr>
              <a:t>UNISON Direct: </a:t>
            </a:r>
            <a:r>
              <a:rPr lang="en-GB" sz="2200" dirty="0">
                <a:latin typeface="Gill Sans MT" panose="020B0502020104020203" pitchFamily="34" charset="0"/>
              </a:rPr>
              <a:t>0800 0 857 857</a:t>
            </a:r>
          </a:p>
          <a:p>
            <a:endParaRPr lang="en-GB" sz="2200" b="1" dirty="0">
              <a:latin typeface="Gill Sans MT" panose="020B0502020104020203" pitchFamily="34" charset="0"/>
            </a:endParaRPr>
          </a:p>
          <a:p>
            <a:r>
              <a:rPr lang="en-GB" sz="2200" b="1" dirty="0">
                <a:latin typeface="Gill Sans MT" panose="020B0502020104020203" pitchFamily="34" charset="0"/>
              </a:rPr>
              <a:t>UNISON 24 hour helpline: </a:t>
            </a:r>
            <a:r>
              <a:rPr lang="en-GB" sz="2200" dirty="0">
                <a:latin typeface="Gill Sans MT" panose="020B0502020104020203" pitchFamily="34" charset="0"/>
              </a:rPr>
              <a:t>0800 587 7530</a:t>
            </a:r>
          </a:p>
          <a:p>
            <a:endParaRPr lang="en-GB" sz="2200" b="1" dirty="0">
              <a:latin typeface="Gill Sans MT" panose="020B0502020104020203" pitchFamily="34" charset="0"/>
            </a:endParaRPr>
          </a:p>
          <a:p>
            <a:r>
              <a:rPr lang="en-GB" sz="2200" b="1" dirty="0">
                <a:latin typeface="Gill Sans MT" panose="020B0502020104020203" pitchFamily="34" charset="0"/>
              </a:rPr>
              <a:t>Police station: </a:t>
            </a:r>
            <a:r>
              <a:rPr lang="en-GB" sz="2200" dirty="0">
                <a:latin typeface="Gill Sans MT" panose="020B0502020104020203" pitchFamily="34" charset="0"/>
              </a:rPr>
              <a:t>Ask for Thompsons or UNISON’s solicitors</a:t>
            </a:r>
          </a:p>
          <a:p>
            <a:endParaRPr lang="en-GB" sz="2200" b="1" dirty="0">
              <a:latin typeface="Gill Sans MT" panose="020B0502020104020203" pitchFamily="34" charset="0"/>
            </a:endParaRPr>
          </a:p>
          <a:p>
            <a:r>
              <a:rPr lang="en-GB" sz="2200" b="1" dirty="0">
                <a:latin typeface="Gill Sans MT" panose="020B0502020104020203" pitchFamily="34" charset="0"/>
              </a:rPr>
              <a:t>UNISON CR form </a:t>
            </a:r>
            <a:endParaRPr lang="en-US" sz="2200" b="1" dirty="0">
              <a:latin typeface="Gill Sans MT" panose="020B0502020104020203" pitchFamily="34" charset="0"/>
            </a:endParaRPr>
          </a:p>
          <a:p>
            <a:endParaRPr lang="en-US" dirty="0"/>
          </a:p>
        </p:txBody>
      </p:sp>
    </p:spTree>
    <p:extLst>
      <p:ext uri="{BB962C8B-B14F-4D97-AF65-F5344CB8AC3E}">
        <p14:creationId xmlns:p14="http://schemas.microsoft.com/office/powerpoint/2010/main" val="2430190285"/>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674076" y="2506662"/>
            <a:ext cx="9400366" cy="3847246"/>
          </a:xfrm>
        </p:spPr>
        <p:txBody>
          <a:bodyPr/>
          <a:lstStyle/>
          <a:p>
            <a:r>
              <a:rPr lang="en-GB" dirty="0">
                <a:latin typeface="Gill Sans MT" panose="020B0502020104020203" pitchFamily="34" charset="0"/>
              </a:rPr>
              <a:t>Post-incident investigations will commence in all situations following police contact that may have:</a:t>
            </a:r>
          </a:p>
          <a:p>
            <a:endParaRPr lang="en-GB" sz="100" dirty="0">
              <a:latin typeface="Gill Sans MT" panose="020B0502020104020203" pitchFamily="34" charset="0"/>
            </a:endParaRPr>
          </a:p>
          <a:p>
            <a:pPr lvl="1"/>
            <a:r>
              <a:rPr lang="en-GB" dirty="0">
                <a:latin typeface="Gill Sans MT" panose="020B0502020104020203" pitchFamily="34" charset="0"/>
              </a:rPr>
              <a:t>Resulted in death or serious injury</a:t>
            </a:r>
          </a:p>
          <a:p>
            <a:pPr lvl="1"/>
            <a:r>
              <a:rPr lang="en-GB" dirty="0">
                <a:latin typeface="Gill Sans MT" panose="020B0502020104020203" pitchFamily="34" charset="0"/>
              </a:rPr>
              <a:t>Revealed failings in command</a:t>
            </a:r>
          </a:p>
          <a:p>
            <a:pPr lvl="1"/>
            <a:r>
              <a:rPr lang="en-GB" dirty="0">
                <a:latin typeface="Gill Sans MT" panose="020B0502020104020203" pitchFamily="34" charset="0"/>
              </a:rPr>
              <a:t>Caused danger to officers or the public</a:t>
            </a:r>
          </a:p>
          <a:p>
            <a:pPr marL="457200" lvl="1" indent="0">
              <a:buNone/>
            </a:pPr>
            <a:endParaRPr lang="en-GB" dirty="0">
              <a:latin typeface="Gill Sans MT" panose="020B0502020104020203" pitchFamily="34" charset="0"/>
            </a:endParaRPr>
          </a:p>
          <a:p>
            <a:r>
              <a:rPr lang="en-GB" altLang="en-US" dirty="0">
                <a:latin typeface="Gill Sans MT" panose="020B0502020104020203" pitchFamily="34" charset="0"/>
              </a:rPr>
              <a:t>UNISON has a 24-hour post-incident procedure legal helpline: </a:t>
            </a:r>
            <a:r>
              <a:rPr lang="en-US" altLang="en-US" b="1" dirty="0">
                <a:latin typeface="Gill Sans MT" panose="020B0502020104020203" pitchFamily="34" charset="0"/>
              </a:rPr>
              <a:t>0808 164 9332</a:t>
            </a:r>
            <a:r>
              <a:rPr lang="en-US" altLang="en-US" dirty="0">
                <a:latin typeface="Gill Sans MT" panose="020B0502020104020203" pitchFamily="34" charset="0"/>
              </a:rPr>
              <a:t> </a:t>
            </a:r>
            <a:endParaRPr lang="en-GB" dirty="0">
              <a:latin typeface="Gill Sans MT" panose="020B0502020104020203" pitchFamily="34" charset="0"/>
            </a:endParaRPr>
          </a:p>
          <a:p>
            <a:endParaRPr lang="en-GB" dirty="0"/>
          </a:p>
        </p:txBody>
      </p:sp>
      <p:sp>
        <p:nvSpPr>
          <p:cNvPr id="4" name="Title 3"/>
          <p:cNvSpPr>
            <a:spLocks noGrp="1"/>
          </p:cNvSpPr>
          <p:nvPr>
            <p:ph type="title"/>
          </p:nvPr>
        </p:nvSpPr>
        <p:spPr/>
        <p:txBody>
          <a:bodyPr/>
          <a:lstStyle/>
          <a:p>
            <a:r>
              <a:rPr lang="en-GB" dirty="0">
                <a:latin typeface="Gill Sans MT" panose="020B0502020104020203" pitchFamily="34" charset="0"/>
              </a:rPr>
              <a:t>Criminal law – post-incident procedure</a:t>
            </a:r>
          </a:p>
        </p:txBody>
      </p:sp>
    </p:spTree>
    <p:extLst>
      <p:ext uri="{BB962C8B-B14F-4D97-AF65-F5344CB8AC3E}">
        <p14:creationId xmlns:p14="http://schemas.microsoft.com/office/powerpoint/2010/main" val="2845141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Gill Sans MT" panose="020B0502020104020203" pitchFamily="34" charset="0"/>
              </a:rPr>
              <a:t>Professional regulation</a:t>
            </a:r>
          </a:p>
        </p:txBody>
      </p:sp>
      <p:sp>
        <p:nvSpPr>
          <p:cNvPr id="3" name="Content Placeholder 2"/>
          <p:cNvSpPr>
            <a:spLocks noGrp="1"/>
          </p:cNvSpPr>
          <p:nvPr>
            <p:ph idx="1"/>
          </p:nvPr>
        </p:nvSpPr>
        <p:spPr>
          <a:xfrm>
            <a:off x="674077" y="2506662"/>
            <a:ext cx="9288070" cy="3882415"/>
          </a:xfrm>
        </p:spPr>
        <p:txBody>
          <a:bodyPr/>
          <a:lstStyle/>
          <a:p>
            <a:r>
              <a:rPr lang="en-GB" dirty="0">
                <a:latin typeface="Gill Sans MT" panose="020B0502020104020203" pitchFamily="34" charset="0"/>
              </a:rPr>
              <a:t>Many UNISON members, especially those working in healthcare and social work, are in occupations that require them to register with statutory or voluntary registration bodies</a:t>
            </a:r>
          </a:p>
          <a:p>
            <a:r>
              <a:rPr lang="en-GB" dirty="0">
                <a:latin typeface="Gill Sans MT" panose="020B0502020104020203" pitchFamily="34" charset="0"/>
              </a:rPr>
              <a:t>Where there is a complaint about a member to a registration body, UNISON has a team of skilled representatives for this type of hearing based at head office</a:t>
            </a:r>
          </a:p>
          <a:p>
            <a:endParaRPr lang="en-GB" dirty="0"/>
          </a:p>
        </p:txBody>
      </p:sp>
    </p:spTree>
    <p:extLst>
      <p:ext uri="{BB962C8B-B14F-4D97-AF65-F5344CB8AC3E}">
        <p14:creationId xmlns:p14="http://schemas.microsoft.com/office/powerpoint/2010/main" val="18749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26221-2151-FC4D-BF9D-FDFA655967BB}"/>
              </a:ext>
            </a:extLst>
          </p:cNvPr>
          <p:cNvSpPr>
            <a:spLocks noGrp="1"/>
          </p:cNvSpPr>
          <p:nvPr>
            <p:ph type="title"/>
          </p:nvPr>
        </p:nvSpPr>
        <p:spPr/>
        <p:txBody>
          <a:bodyPr/>
          <a:lstStyle/>
          <a:p>
            <a:r>
              <a:rPr lang="en-US" dirty="0">
                <a:latin typeface="Gill Sans MT" panose="020B0502020104020203" pitchFamily="34" charset="0"/>
              </a:rPr>
              <a:t>Criminal injury compensation</a:t>
            </a:r>
          </a:p>
        </p:txBody>
      </p:sp>
      <p:sp>
        <p:nvSpPr>
          <p:cNvPr id="3" name="Content Placeholder 2">
            <a:extLst>
              <a:ext uri="{FF2B5EF4-FFF2-40B4-BE49-F238E27FC236}">
                <a16:creationId xmlns:a16="http://schemas.microsoft.com/office/drawing/2014/main" id="{F0085ACC-2596-054A-8616-4FAC15E2EB14}"/>
              </a:ext>
            </a:extLst>
          </p:cNvPr>
          <p:cNvSpPr>
            <a:spLocks noGrp="1"/>
          </p:cNvSpPr>
          <p:nvPr>
            <p:ph idx="1"/>
          </p:nvPr>
        </p:nvSpPr>
        <p:spPr>
          <a:xfrm>
            <a:off x="674077" y="2506662"/>
            <a:ext cx="6907130" cy="3882415"/>
          </a:xfrm>
        </p:spPr>
        <p:txBody>
          <a:bodyPr/>
          <a:lstStyle/>
          <a:p>
            <a:r>
              <a:rPr lang="en-US" dirty="0">
                <a:latin typeface="Gill Sans MT" panose="020B0502020104020203" pitchFamily="34" charset="0"/>
              </a:rPr>
              <a:t>We provide free advice and representation for any members who are the victims of a criminal assault at work</a:t>
            </a:r>
          </a:p>
        </p:txBody>
      </p:sp>
      <p:pic>
        <p:nvPicPr>
          <p:cNvPr id="1026" name="Picture 2" descr="https://s3-eu-west-2.amazonaws.com/justicejobs-prod-storage-u1mo8w50uvqm/uploads/2019/03/Criminal-Injuries-Compensation-Authority-SMALL-BLACK.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91352" y="2506662"/>
            <a:ext cx="3600000" cy="2410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450439"/>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96069-0FC1-9E46-B4C2-A4759E77F4D4}"/>
              </a:ext>
            </a:extLst>
          </p:cNvPr>
          <p:cNvSpPr>
            <a:spLocks noGrp="1"/>
          </p:cNvSpPr>
          <p:nvPr>
            <p:ph type="title"/>
          </p:nvPr>
        </p:nvSpPr>
        <p:spPr>
          <a:xfrm>
            <a:off x="674077" y="1363569"/>
            <a:ext cx="10515600" cy="1216702"/>
          </a:xfrm>
        </p:spPr>
        <p:txBody>
          <a:bodyPr/>
          <a:lstStyle/>
          <a:p>
            <a:r>
              <a:rPr lang="en-US" dirty="0">
                <a:latin typeface="Gill Sans MT" panose="020B0502020104020203" pitchFamily="34" charset="0"/>
              </a:rPr>
              <a:t>Conveyancing, probate and powers </a:t>
            </a:r>
            <a:br>
              <a:rPr lang="en-US" dirty="0">
                <a:latin typeface="Gill Sans MT" panose="020B0502020104020203" pitchFamily="34" charset="0"/>
              </a:rPr>
            </a:br>
            <a:r>
              <a:rPr lang="en-US" dirty="0">
                <a:latin typeface="Gill Sans MT" panose="020B0502020104020203" pitchFamily="34" charset="0"/>
              </a:rPr>
              <a:t>of attorney</a:t>
            </a:r>
          </a:p>
        </p:txBody>
      </p:sp>
      <p:sp>
        <p:nvSpPr>
          <p:cNvPr id="3" name="Content Placeholder 2">
            <a:extLst>
              <a:ext uri="{FF2B5EF4-FFF2-40B4-BE49-F238E27FC236}">
                <a16:creationId xmlns:a16="http://schemas.microsoft.com/office/drawing/2014/main" id="{1AE36D5D-A7D8-8648-8AF2-B662D15D2D41}"/>
              </a:ext>
            </a:extLst>
          </p:cNvPr>
          <p:cNvSpPr>
            <a:spLocks noGrp="1"/>
          </p:cNvSpPr>
          <p:nvPr>
            <p:ph idx="1"/>
          </p:nvPr>
        </p:nvSpPr>
        <p:spPr>
          <a:xfrm>
            <a:off x="674077" y="2811460"/>
            <a:ext cx="7000719" cy="3882415"/>
          </a:xfrm>
        </p:spPr>
        <p:txBody>
          <a:bodyPr/>
          <a:lstStyle/>
          <a:p>
            <a:r>
              <a:rPr lang="en-US" dirty="0">
                <a:latin typeface="Gill Sans MT" panose="020B0502020104020203" pitchFamily="34" charset="0"/>
              </a:rPr>
              <a:t>Fixed price and competitive conveyancing, probate and powers of attorney services are available to members</a:t>
            </a:r>
          </a:p>
          <a:p>
            <a:r>
              <a:rPr lang="en-US" dirty="0">
                <a:latin typeface="Gill Sans MT" panose="020B0502020104020203" pitchFamily="34" charset="0"/>
              </a:rPr>
              <a:t>These services are provided by BBH (Legal Services) Limited, a firm owned by Thompsons Solicitors</a:t>
            </a:r>
          </a:p>
          <a:p>
            <a:endParaRPr lang="en-US" dirty="0"/>
          </a:p>
          <a:p>
            <a:endParaRPr lang="en-US" dirty="0"/>
          </a:p>
        </p:txBody>
      </p:sp>
      <p:pic>
        <p:nvPicPr>
          <p:cNvPr id="4" name="Picture 3">
            <a:extLst>
              <a:ext uri="{FF2B5EF4-FFF2-40B4-BE49-F238E27FC236}">
                <a16:creationId xmlns:a16="http://schemas.microsoft.com/office/drawing/2014/main" id="{BB70F726-88E6-CF4F-AE88-9273F62683B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13416" y="1363569"/>
            <a:ext cx="3664977" cy="5040000"/>
          </a:xfrm>
          <a:prstGeom prst="rect">
            <a:avLst/>
          </a:prstGeom>
        </p:spPr>
      </p:pic>
    </p:spTree>
    <p:extLst>
      <p:ext uri="{BB962C8B-B14F-4D97-AF65-F5344CB8AC3E}">
        <p14:creationId xmlns:p14="http://schemas.microsoft.com/office/powerpoint/2010/main" val="5312641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1E6DF-9AB3-6642-9B8D-633F56324231}"/>
              </a:ext>
            </a:extLst>
          </p:cNvPr>
          <p:cNvSpPr>
            <a:spLocks noGrp="1"/>
          </p:cNvSpPr>
          <p:nvPr>
            <p:ph type="title"/>
          </p:nvPr>
        </p:nvSpPr>
        <p:spPr/>
        <p:txBody>
          <a:bodyPr/>
          <a:lstStyle/>
          <a:p>
            <a:r>
              <a:rPr lang="en-US" dirty="0"/>
              <a:t>Wills</a:t>
            </a:r>
          </a:p>
        </p:txBody>
      </p:sp>
      <p:sp>
        <p:nvSpPr>
          <p:cNvPr id="3" name="Content Placeholder 2">
            <a:extLst>
              <a:ext uri="{FF2B5EF4-FFF2-40B4-BE49-F238E27FC236}">
                <a16:creationId xmlns:a16="http://schemas.microsoft.com/office/drawing/2014/main" id="{784595A2-0AD8-6F46-BD45-D1F18F61419D}"/>
              </a:ext>
            </a:extLst>
          </p:cNvPr>
          <p:cNvSpPr>
            <a:spLocks noGrp="1"/>
          </p:cNvSpPr>
          <p:nvPr>
            <p:ph idx="1"/>
          </p:nvPr>
        </p:nvSpPr>
        <p:spPr>
          <a:xfrm>
            <a:off x="674077" y="2506662"/>
            <a:ext cx="7651776" cy="3882415"/>
          </a:xfrm>
        </p:spPr>
        <p:txBody>
          <a:bodyPr/>
          <a:lstStyle/>
          <a:p>
            <a:r>
              <a:rPr lang="en-US" dirty="0">
                <a:latin typeface="Gill Sans MT" panose="020B0502020104020203" pitchFamily="34" charset="0"/>
              </a:rPr>
              <a:t>The free wills service is available to all members</a:t>
            </a:r>
          </a:p>
          <a:p>
            <a:r>
              <a:rPr lang="en-US" dirty="0">
                <a:latin typeface="Gill Sans MT" panose="020B0502020104020203" pitchFamily="34" charset="0"/>
              </a:rPr>
              <a:t>You can have a simple will prepared free of charge</a:t>
            </a:r>
          </a:p>
          <a:p>
            <a:r>
              <a:rPr lang="en-US" dirty="0">
                <a:latin typeface="Gill Sans MT" panose="020B0502020104020203" pitchFamily="34" charset="0"/>
              </a:rPr>
              <a:t>More complex wills will be subject to a charge, but this will be lower than a high street solicitor</a:t>
            </a:r>
          </a:p>
          <a:p>
            <a:endParaRPr lang="en-US" dirty="0">
              <a:latin typeface="Gill Sans MT" panose="020B0502020104020203" pitchFamily="34" charset="0"/>
            </a:endParaRPr>
          </a:p>
          <a:p>
            <a:pPr marL="0" indent="0">
              <a:buNone/>
            </a:pPr>
            <a:endParaRPr lang="en-US" dirty="0"/>
          </a:p>
          <a:p>
            <a:endParaRPr lang="en-US" dirty="0"/>
          </a:p>
        </p:txBody>
      </p:sp>
      <p:pic>
        <p:nvPicPr>
          <p:cNvPr id="4" name="Picture 3">
            <a:extLst>
              <a:ext uri="{FF2B5EF4-FFF2-40B4-BE49-F238E27FC236}">
                <a16:creationId xmlns:a16="http://schemas.microsoft.com/office/drawing/2014/main" id="{C6B56487-2E50-3540-8FEC-E5FA2C96F74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6376" y="1338725"/>
            <a:ext cx="3600000" cy="5050352"/>
          </a:xfrm>
          <a:prstGeom prst="rect">
            <a:avLst/>
          </a:prstGeom>
        </p:spPr>
      </p:pic>
    </p:spTree>
    <p:extLst>
      <p:ext uri="{BB962C8B-B14F-4D97-AF65-F5344CB8AC3E}">
        <p14:creationId xmlns:p14="http://schemas.microsoft.com/office/powerpoint/2010/main" val="17761437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0F16D-907F-004C-906C-83CD78A864F6}"/>
              </a:ext>
            </a:extLst>
          </p:cNvPr>
          <p:cNvSpPr>
            <a:spLocks noGrp="1"/>
          </p:cNvSpPr>
          <p:nvPr>
            <p:ph type="title"/>
          </p:nvPr>
        </p:nvSpPr>
        <p:spPr/>
        <p:txBody>
          <a:bodyPr/>
          <a:lstStyle/>
          <a:p>
            <a:r>
              <a:rPr lang="en-US" dirty="0">
                <a:latin typeface="Gill Sans MT" panose="020B0502020104020203" pitchFamily="34" charset="0"/>
              </a:rPr>
              <a:t>Free legal advice</a:t>
            </a:r>
          </a:p>
        </p:txBody>
      </p:sp>
      <p:sp>
        <p:nvSpPr>
          <p:cNvPr id="3" name="Content Placeholder 2">
            <a:extLst>
              <a:ext uri="{FF2B5EF4-FFF2-40B4-BE49-F238E27FC236}">
                <a16:creationId xmlns:a16="http://schemas.microsoft.com/office/drawing/2014/main" id="{C8622350-AF42-1B40-B9D9-0C2FCC185AFB}"/>
              </a:ext>
            </a:extLst>
          </p:cNvPr>
          <p:cNvSpPr>
            <a:spLocks noGrp="1"/>
          </p:cNvSpPr>
          <p:nvPr>
            <p:ph idx="1"/>
          </p:nvPr>
        </p:nvSpPr>
        <p:spPr>
          <a:xfrm>
            <a:off x="674077" y="2506662"/>
            <a:ext cx="7380956" cy="3882415"/>
          </a:xfrm>
        </p:spPr>
        <p:txBody>
          <a:bodyPr/>
          <a:lstStyle/>
          <a:p>
            <a:r>
              <a:rPr lang="en-US" dirty="0">
                <a:latin typeface="Gill Sans MT" panose="020B0502020104020203" pitchFamily="34" charset="0"/>
              </a:rPr>
              <a:t>Members are entitled to access a free legal advice service on any </a:t>
            </a:r>
            <a:br>
              <a:rPr lang="en-US" dirty="0">
                <a:latin typeface="Gill Sans MT" panose="020B0502020104020203" pitchFamily="34" charset="0"/>
              </a:rPr>
            </a:br>
            <a:r>
              <a:rPr lang="en-US" dirty="0">
                <a:latin typeface="Gill Sans MT" panose="020B0502020104020203" pitchFamily="34" charset="0"/>
              </a:rPr>
              <a:t>non-employment related legal issue</a:t>
            </a:r>
          </a:p>
          <a:p>
            <a:endParaRPr lang="en-US" dirty="0"/>
          </a:p>
          <a:p>
            <a:endParaRPr lang="en-US" dirty="0"/>
          </a:p>
        </p:txBody>
      </p:sp>
      <p:pic>
        <p:nvPicPr>
          <p:cNvPr id="1026" name="Picture 2" descr="Woman going through bills, looking worried : Stock Photo"/>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390023" y="1349077"/>
            <a:ext cx="3657600" cy="50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235027"/>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9B64D7-65BC-2B48-80DE-C5124104F7CE}"/>
              </a:ext>
            </a:extLst>
          </p:cNvPr>
          <p:cNvSpPr>
            <a:spLocks noGrp="1"/>
          </p:cNvSpPr>
          <p:nvPr>
            <p:ph type="title"/>
          </p:nvPr>
        </p:nvSpPr>
        <p:spPr/>
        <p:txBody>
          <a:bodyPr/>
          <a:lstStyle/>
          <a:p>
            <a:r>
              <a:rPr lang="en-US" dirty="0"/>
              <a:t>Reminder of your legal scheme</a:t>
            </a:r>
          </a:p>
        </p:txBody>
      </p:sp>
      <p:sp>
        <p:nvSpPr>
          <p:cNvPr id="7" name="Content Placeholder 1">
            <a:extLst>
              <a:ext uri="{FF2B5EF4-FFF2-40B4-BE49-F238E27FC236}">
                <a16:creationId xmlns:a16="http://schemas.microsoft.com/office/drawing/2014/main" id="{0324886C-2A78-884C-BD20-04E05FAA866E}"/>
              </a:ext>
            </a:extLst>
          </p:cNvPr>
          <p:cNvSpPr>
            <a:spLocks noGrp="1"/>
          </p:cNvSpPr>
          <p:nvPr>
            <p:ph sz="half" idx="1"/>
          </p:nvPr>
        </p:nvSpPr>
        <p:spPr>
          <a:xfrm>
            <a:off x="674077" y="2506662"/>
            <a:ext cx="5515708" cy="3847246"/>
          </a:xfrm>
        </p:spPr>
        <p:txBody>
          <a:bodyPr>
            <a:noAutofit/>
          </a:bodyPr>
          <a:lstStyle/>
          <a:p>
            <a:pPr marL="0" indent="0">
              <a:buNone/>
            </a:pPr>
            <a:r>
              <a:rPr lang="en-US" b="1" dirty="0">
                <a:latin typeface="Gill Sans MT" panose="020B0502020104020203" pitchFamily="34" charset="0"/>
              </a:rPr>
              <a:t>Free of charge: </a:t>
            </a:r>
          </a:p>
          <a:p>
            <a:r>
              <a:rPr lang="en-US" dirty="0">
                <a:latin typeface="Gill Sans MT" panose="020B0502020104020203" pitchFamily="34" charset="0"/>
              </a:rPr>
              <a:t>Personal injuries or accidents, in and out of work</a:t>
            </a:r>
          </a:p>
          <a:p>
            <a:r>
              <a:rPr lang="en-US" dirty="0">
                <a:latin typeface="Gill Sans MT" panose="020B0502020104020203" pitchFamily="34" charset="0"/>
              </a:rPr>
              <a:t>Industrial disease, including asbestos diseases</a:t>
            </a:r>
          </a:p>
          <a:p>
            <a:r>
              <a:rPr lang="en-US" dirty="0">
                <a:latin typeface="Gill Sans MT" panose="020B0502020104020203" pitchFamily="34" charset="0"/>
              </a:rPr>
              <a:t>Employment rights</a:t>
            </a:r>
          </a:p>
          <a:p>
            <a:r>
              <a:rPr lang="en-US" dirty="0">
                <a:latin typeface="Gill Sans MT" panose="020B0502020104020203" pitchFamily="34" charset="0"/>
              </a:rPr>
              <a:t>Settlement agreements</a:t>
            </a:r>
          </a:p>
          <a:p>
            <a:r>
              <a:rPr lang="en-US" dirty="0">
                <a:latin typeface="Gill Sans MT" panose="020B0502020104020203" pitchFamily="34" charset="0"/>
              </a:rPr>
              <a:t>Work-related criminal law</a:t>
            </a:r>
          </a:p>
          <a:p>
            <a:r>
              <a:rPr lang="en-US" dirty="0">
                <a:latin typeface="Gill Sans MT" panose="020B0502020104020203" pitchFamily="34" charset="0"/>
              </a:rPr>
              <a:t>Criminal injuries compensation</a:t>
            </a:r>
          </a:p>
          <a:p>
            <a:r>
              <a:rPr lang="en-US" dirty="0">
                <a:latin typeface="Gill Sans MT" panose="020B0502020104020203" pitchFamily="34" charset="0"/>
              </a:rPr>
              <a:t>Basic wills  </a:t>
            </a:r>
          </a:p>
          <a:p>
            <a:r>
              <a:rPr lang="en-US" dirty="0">
                <a:latin typeface="Gill Sans MT" panose="020B0502020104020203" pitchFamily="34" charset="0"/>
              </a:rPr>
              <a:t>Legal advice</a:t>
            </a:r>
          </a:p>
          <a:p>
            <a:endParaRPr lang="en-US" dirty="0"/>
          </a:p>
          <a:p>
            <a:endParaRPr lang="en-US" dirty="0"/>
          </a:p>
        </p:txBody>
      </p:sp>
      <p:sp>
        <p:nvSpPr>
          <p:cNvPr id="8" name="Content Placeholder 2">
            <a:extLst>
              <a:ext uri="{FF2B5EF4-FFF2-40B4-BE49-F238E27FC236}">
                <a16:creationId xmlns:a16="http://schemas.microsoft.com/office/drawing/2014/main" id="{664EE12F-30E7-D842-A794-17505B4B8D89}"/>
              </a:ext>
            </a:extLst>
          </p:cNvPr>
          <p:cNvSpPr>
            <a:spLocks noGrp="1"/>
          </p:cNvSpPr>
          <p:nvPr>
            <p:ph sz="half" idx="2"/>
          </p:nvPr>
        </p:nvSpPr>
        <p:spPr>
          <a:xfrm>
            <a:off x="6324599" y="2506662"/>
            <a:ext cx="5181600" cy="3847246"/>
          </a:xfrm>
        </p:spPr>
        <p:txBody>
          <a:bodyPr/>
          <a:lstStyle/>
          <a:p>
            <a:pPr marL="0" indent="0">
              <a:buNone/>
            </a:pPr>
            <a:r>
              <a:rPr lang="en-US" b="1" dirty="0">
                <a:latin typeface="Gill Sans MT" panose="020B0502020104020203" pitchFamily="34" charset="0"/>
              </a:rPr>
              <a:t>Special terms:</a:t>
            </a:r>
          </a:p>
          <a:p>
            <a:r>
              <a:rPr lang="en-US" dirty="0">
                <a:latin typeface="Gill Sans MT" panose="020B0502020104020203" pitchFamily="34" charset="0"/>
              </a:rPr>
              <a:t>Clinical negligence</a:t>
            </a:r>
          </a:p>
          <a:p>
            <a:r>
              <a:rPr lang="en-US" dirty="0">
                <a:latin typeface="Gill Sans MT" panose="020B0502020104020203" pitchFamily="34" charset="0"/>
              </a:rPr>
              <a:t>Conveyancing</a:t>
            </a:r>
          </a:p>
          <a:p>
            <a:r>
              <a:rPr lang="en-US" dirty="0">
                <a:latin typeface="Gill Sans MT" panose="020B0502020104020203" pitchFamily="34" charset="0"/>
              </a:rPr>
              <a:t>Probate </a:t>
            </a:r>
          </a:p>
          <a:p>
            <a:r>
              <a:rPr lang="en-US" dirty="0">
                <a:latin typeface="Gill Sans MT" panose="020B0502020104020203" pitchFamily="34" charset="0"/>
              </a:rPr>
              <a:t>Lasting powers of attorney </a:t>
            </a:r>
          </a:p>
          <a:p>
            <a:r>
              <a:rPr lang="en-US" dirty="0">
                <a:latin typeface="Gill Sans MT" panose="020B0502020104020203" pitchFamily="34" charset="0"/>
              </a:rPr>
              <a:t>Deputyships</a:t>
            </a:r>
          </a:p>
          <a:p>
            <a:endParaRPr lang="en-US" dirty="0"/>
          </a:p>
          <a:p>
            <a:endParaRPr lang="en-US" dirty="0"/>
          </a:p>
        </p:txBody>
      </p:sp>
      <p:sp>
        <p:nvSpPr>
          <p:cNvPr id="9" name="TextBox 8"/>
          <p:cNvSpPr txBox="1"/>
          <p:nvPr/>
        </p:nvSpPr>
        <p:spPr>
          <a:xfrm>
            <a:off x="6427175" y="5358683"/>
            <a:ext cx="4968000" cy="936000"/>
          </a:xfrm>
          <a:prstGeom prst="rect">
            <a:avLst/>
          </a:prstGeom>
          <a:solidFill>
            <a:srgbClr val="EE3424"/>
          </a:solidFill>
        </p:spPr>
        <p:txBody>
          <a:bodyPr wrap="square" rtlCol="0" anchor="ctr">
            <a:spAutoFit/>
          </a:bodyPr>
          <a:lstStyle/>
          <a:p>
            <a:pPr marL="180000">
              <a:spcBef>
                <a:spcPts val="1200"/>
              </a:spcBef>
              <a:spcAft>
                <a:spcPts val="1200"/>
              </a:spcAft>
            </a:pPr>
            <a:r>
              <a:rPr lang="en-GB" dirty="0">
                <a:solidFill>
                  <a:schemeClr val="bg1"/>
                </a:solidFill>
                <a:latin typeface="Gill Sans MT" panose="020B0502020104020203" pitchFamily="34" charset="0"/>
              </a:rPr>
              <a:t>Family members are covered for all types of personal injuries that occur outside of work. </a:t>
            </a:r>
          </a:p>
        </p:txBody>
      </p:sp>
    </p:spTree>
    <p:extLst>
      <p:ext uri="{BB962C8B-B14F-4D97-AF65-F5344CB8AC3E}">
        <p14:creationId xmlns:p14="http://schemas.microsoft.com/office/powerpoint/2010/main" val="3990601911"/>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Qr code&#10;&#10;Description automatically generated">
            <a:extLst>
              <a:ext uri="{FF2B5EF4-FFF2-40B4-BE49-F238E27FC236}">
                <a16:creationId xmlns:a16="http://schemas.microsoft.com/office/drawing/2014/main" id="{9DDA8CF4-469F-AE7C-F8D5-53DD43B28757}"/>
              </a:ext>
            </a:extLst>
          </p:cNvPr>
          <p:cNvPicPr>
            <a:picLocks noChangeAspect="1"/>
          </p:cNvPicPr>
          <p:nvPr/>
        </p:nvPicPr>
        <p:blipFill>
          <a:blip r:embed="rId3"/>
          <a:stretch>
            <a:fillRect/>
          </a:stretch>
        </p:blipFill>
        <p:spPr>
          <a:xfrm>
            <a:off x="4915586" y="3641947"/>
            <a:ext cx="2360827" cy="2360827"/>
          </a:xfrm>
          <a:prstGeom prst="rect">
            <a:avLst/>
          </a:prstGeom>
        </p:spPr>
      </p:pic>
      <p:sp>
        <p:nvSpPr>
          <p:cNvPr id="6" name="Title 3">
            <a:extLst>
              <a:ext uri="{FF2B5EF4-FFF2-40B4-BE49-F238E27FC236}">
                <a16:creationId xmlns:a16="http://schemas.microsoft.com/office/drawing/2014/main" id="{33AC6623-7303-4A39-7978-48076EF850E7}"/>
              </a:ext>
            </a:extLst>
          </p:cNvPr>
          <p:cNvSpPr txBox="1">
            <a:spLocks/>
          </p:cNvSpPr>
          <p:nvPr/>
        </p:nvSpPr>
        <p:spPr>
          <a:xfrm>
            <a:off x="598577" y="1245013"/>
            <a:ext cx="10515600" cy="12167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EE3424"/>
                </a:solidFill>
                <a:latin typeface="+mj-lt"/>
                <a:ea typeface="+mj-ea"/>
                <a:cs typeface="+mj-cs"/>
              </a:defRPr>
            </a:lvl1pPr>
          </a:lstStyle>
          <a:p>
            <a:r>
              <a:rPr lang="en-US" dirty="0"/>
              <a:t>Free legal guides online</a:t>
            </a:r>
          </a:p>
        </p:txBody>
      </p:sp>
      <p:sp>
        <p:nvSpPr>
          <p:cNvPr id="8" name="Content Placeholder 2">
            <a:extLst>
              <a:ext uri="{FF2B5EF4-FFF2-40B4-BE49-F238E27FC236}">
                <a16:creationId xmlns:a16="http://schemas.microsoft.com/office/drawing/2014/main" id="{346266E7-9FFB-AD5D-8D16-8DDC995D43BF}"/>
              </a:ext>
            </a:extLst>
          </p:cNvPr>
          <p:cNvSpPr>
            <a:spLocks noGrp="1"/>
          </p:cNvSpPr>
          <p:nvPr>
            <p:ph idx="1"/>
          </p:nvPr>
        </p:nvSpPr>
        <p:spPr>
          <a:xfrm>
            <a:off x="674077" y="2506662"/>
            <a:ext cx="10515600" cy="3882415"/>
          </a:xfrm>
        </p:spPr>
        <p:txBody>
          <a:bodyPr>
            <a:normAutofit/>
          </a:bodyPr>
          <a:lstStyle/>
          <a:p>
            <a:r>
              <a:rPr lang="en-US" dirty="0">
                <a:latin typeface="Gill Sans MT" panose="020B0502020104020203" pitchFamily="34" charset="0"/>
              </a:rPr>
              <a:t>Members can access a range of legal guides and resources by scanning the below QR code: </a:t>
            </a:r>
          </a:p>
        </p:txBody>
      </p:sp>
    </p:spTree>
    <p:extLst>
      <p:ext uri="{BB962C8B-B14F-4D97-AF65-F5344CB8AC3E}">
        <p14:creationId xmlns:p14="http://schemas.microsoft.com/office/powerpoint/2010/main" val="6259398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E12BF-6E4D-5442-985A-AF0095685C38}"/>
              </a:ext>
            </a:extLst>
          </p:cNvPr>
          <p:cNvSpPr>
            <a:spLocks noGrp="1"/>
          </p:cNvSpPr>
          <p:nvPr>
            <p:ph type="title"/>
          </p:nvPr>
        </p:nvSpPr>
        <p:spPr>
          <a:xfrm>
            <a:off x="838200" y="-3"/>
            <a:ext cx="10515600" cy="6689561"/>
          </a:xfrm>
        </p:spPr>
        <p:txBody>
          <a:bodyPr>
            <a:normAutofit/>
          </a:bodyPr>
          <a:lstStyle/>
          <a:p>
            <a:r>
              <a:rPr lang="en-US" sz="4400" dirty="0">
                <a:latin typeface="Gill Sans MT" panose="020B0502020104020203" pitchFamily="34" charset="0"/>
              </a:rPr>
              <a:t>How to get in touch</a:t>
            </a:r>
            <a:br>
              <a:rPr lang="en-US" dirty="0">
                <a:latin typeface="Gill Sans MT" panose="020B0502020104020203" pitchFamily="34" charset="0"/>
              </a:rPr>
            </a:br>
            <a:br>
              <a:rPr lang="en-US" dirty="0">
                <a:latin typeface="Gill Sans MT" panose="020B0502020104020203" pitchFamily="34" charset="0"/>
              </a:rPr>
            </a:br>
            <a:r>
              <a:rPr lang="en-US" sz="2000" b="1" dirty="0">
                <a:latin typeface="Gill Sans MT" panose="020B0502020104020203" pitchFamily="34" charset="0"/>
              </a:rPr>
              <a:t>For personal injuries, industrial diseases </a:t>
            </a:r>
            <a:br>
              <a:rPr lang="en-US" sz="2000" b="1" dirty="0">
                <a:latin typeface="Gill Sans MT" panose="020B0502020104020203" pitchFamily="34" charset="0"/>
              </a:rPr>
            </a:br>
            <a:r>
              <a:rPr lang="en-US" sz="2000" b="1" dirty="0">
                <a:latin typeface="Gill Sans MT" panose="020B0502020104020203" pitchFamily="34" charset="0"/>
              </a:rPr>
              <a:t>and clinical negligence: </a:t>
            </a:r>
            <a:br>
              <a:rPr lang="en-US" sz="3200" dirty="0">
                <a:latin typeface="Gill Sans MT" panose="020B0502020104020203" pitchFamily="34" charset="0"/>
              </a:rPr>
            </a:br>
            <a:br>
              <a:rPr lang="en-US" sz="900" dirty="0">
                <a:latin typeface="Gill Sans MT" panose="020B0502020104020203" pitchFamily="34" charset="0"/>
              </a:rPr>
            </a:br>
            <a:r>
              <a:rPr lang="en-US" sz="1800" dirty="0">
                <a:latin typeface="Gill Sans MT" panose="020B0502020104020203" pitchFamily="34" charset="0"/>
              </a:rPr>
              <a:t>www.thompsonstradeunion.law</a:t>
            </a:r>
            <a:br>
              <a:rPr lang="en-US" sz="1800" dirty="0">
                <a:latin typeface="Gill Sans MT" panose="020B0502020104020203" pitchFamily="34" charset="0"/>
              </a:rPr>
            </a:br>
            <a:r>
              <a:rPr lang="en-US" sz="1800" dirty="0">
                <a:latin typeface="Gill Sans MT" panose="020B0502020104020203" pitchFamily="34" charset="0"/>
              </a:rPr>
              <a:t>0800 0 857 857 (</a:t>
            </a:r>
            <a:r>
              <a:rPr lang="en-US" sz="1800" dirty="0" err="1">
                <a:latin typeface="Gill Sans MT" panose="020B0502020104020203" pitchFamily="34" charset="0"/>
              </a:rPr>
              <a:t>UNISONDirect</a:t>
            </a:r>
            <a:r>
              <a:rPr lang="en-US" sz="1800" dirty="0">
                <a:latin typeface="Gill Sans MT" panose="020B0502020104020203" pitchFamily="34" charset="0"/>
              </a:rPr>
              <a:t>)</a:t>
            </a:r>
            <a:br>
              <a:rPr lang="en-US" sz="1800" dirty="0">
                <a:latin typeface="Gill Sans MT" panose="020B0502020104020203" pitchFamily="34" charset="0"/>
              </a:rPr>
            </a:br>
            <a:br>
              <a:rPr lang="en-US" sz="1800" dirty="0">
                <a:latin typeface="Gill Sans MT" panose="020B0502020104020203" pitchFamily="34" charset="0"/>
              </a:rPr>
            </a:br>
            <a:r>
              <a:rPr lang="en-US" sz="2000" b="1" dirty="0">
                <a:latin typeface="Gill Sans MT" panose="020B0502020104020203" pitchFamily="34" charset="0"/>
              </a:rPr>
              <a:t>For conveyancing, probate, powers of attorney: </a:t>
            </a:r>
            <a:br>
              <a:rPr lang="en-US" sz="2000" b="1" dirty="0">
                <a:latin typeface="Gill Sans MT" panose="020B0502020104020203" pitchFamily="34" charset="0"/>
              </a:rPr>
            </a:br>
            <a:br>
              <a:rPr lang="en-US" sz="1200" b="1" dirty="0">
                <a:latin typeface="Gill Sans MT" panose="020B0502020104020203" pitchFamily="34" charset="0"/>
              </a:rPr>
            </a:br>
            <a:r>
              <a:rPr lang="en-US" sz="1800" dirty="0">
                <a:latin typeface="Gill Sans MT" panose="020B0502020104020203" pitchFamily="34" charset="0"/>
              </a:rPr>
              <a:t>0800 051 4218</a:t>
            </a:r>
            <a:br>
              <a:rPr lang="en-US" sz="2000" b="1" dirty="0">
                <a:latin typeface="Gill Sans MT" panose="020B0502020104020203" pitchFamily="34" charset="0"/>
              </a:rPr>
            </a:br>
            <a:br>
              <a:rPr lang="en-US" sz="1800" b="1" dirty="0">
                <a:latin typeface="Gill Sans MT" panose="020B0502020104020203" pitchFamily="34" charset="0"/>
              </a:rPr>
            </a:br>
            <a:r>
              <a:rPr lang="en-US" sz="2000" b="1" dirty="0">
                <a:latin typeface="Gill Sans MT" panose="020B0502020104020203" pitchFamily="34" charset="0"/>
              </a:rPr>
              <a:t>For wills: </a:t>
            </a:r>
            <a:br>
              <a:rPr lang="en-US" sz="1800" dirty="0">
                <a:latin typeface="Gill Sans MT" panose="020B0502020104020203" pitchFamily="34" charset="0"/>
              </a:rPr>
            </a:br>
            <a:br>
              <a:rPr lang="en-US" sz="900" dirty="0">
                <a:latin typeface="Gill Sans MT" panose="020B0502020104020203" pitchFamily="34" charset="0"/>
              </a:rPr>
            </a:br>
            <a:r>
              <a:rPr lang="en-US" sz="1800" dirty="0">
                <a:latin typeface="Gill Sans MT" panose="020B0502020104020203" pitchFamily="34" charset="0"/>
              </a:rPr>
              <a:t>www.unison.org.uk</a:t>
            </a:r>
            <a:br>
              <a:rPr lang="en-US" sz="1800" dirty="0">
                <a:latin typeface="Gill Sans MT" panose="020B0502020104020203" pitchFamily="34" charset="0"/>
              </a:rPr>
            </a:br>
            <a:br>
              <a:rPr lang="en-US" sz="1800" dirty="0">
                <a:latin typeface="Gill Sans MT" panose="020B0502020104020203" pitchFamily="34" charset="0"/>
              </a:rPr>
            </a:br>
            <a:r>
              <a:rPr lang="en-US" sz="2000" b="1" dirty="0">
                <a:latin typeface="Gill Sans MT" panose="020B0502020104020203" pitchFamily="34" charset="0"/>
              </a:rPr>
              <a:t>For employment rights: </a:t>
            </a:r>
            <a:br>
              <a:rPr lang="en-US" sz="1800" dirty="0">
                <a:latin typeface="Gill Sans MT" panose="020B0502020104020203" pitchFamily="34" charset="0"/>
              </a:rPr>
            </a:br>
            <a:br>
              <a:rPr lang="en-US" sz="900" dirty="0">
                <a:latin typeface="Gill Sans MT" panose="020B0502020104020203" pitchFamily="34" charset="0"/>
              </a:rPr>
            </a:br>
            <a:r>
              <a:rPr lang="en-US" sz="1800" dirty="0">
                <a:latin typeface="Gill Sans MT" panose="020B0502020104020203" pitchFamily="34" charset="0"/>
              </a:rPr>
              <a:t>www.unison.org.uk or contact your local branch representative</a:t>
            </a:r>
            <a:br>
              <a:rPr lang="en-US" sz="2000" dirty="0">
                <a:latin typeface="Gill Sans MT" panose="020B0502020104020203" pitchFamily="34" charset="0"/>
              </a:rPr>
            </a:br>
            <a:endParaRPr lang="en-US" sz="2000" dirty="0">
              <a:latin typeface="Gill Sans MT" panose="020B0502020104020203" pitchFamily="34" charset="0"/>
            </a:endParaRPr>
          </a:p>
        </p:txBody>
      </p:sp>
      <p:sp>
        <p:nvSpPr>
          <p:cNvPr id="3" name="TextBox 2"/>
          <p:cNvSpPr txBox="1"/>
          <p:nvPr/>
        </p:nvSpPr>
        <p:spPr>
          <a:xfrm>
            <a:off x="0" y="6566447"/>
            <a:ext cx="662361" cy="246221"/>
          </a:xfrm>
          <a:prstGeom prst="rect">
            <a:avLst/>
          </a:prstGeom>
          <a:noFill/>
        </p:spPr>
        <p:txBody>
          <a:bodyPr wrap="none" rtlCol="0">
            <a:spAutoFit/>
          </a:bodyPr>
          <a:lstStyle/>
          <a:p>
            <a:r>
              <a:rPr lang="en-GB" sz="1000" dirty="0">
                <a:solidFill>
                  <a:schemeClr val="bg1"/>
                </a:solidFill>
                <a:latin typeface="Gill Sans MT" panose="020B0502020104020203" pitchFamily="34" charset="0"/>
              </a:rPr>
              <a:t>1016.391</a:t>
            </a:r>
          </a:p>
        </p:txBody>
      </p:sp>
    </p:spTree>
    <p:extLst>
      <p:ext uri="{BB962C8B-B14F-4D97-AF65-F5344CB8AC3E}">
        <p14:creationId xmlns:p14="http://schemas.microsoft.com/office/powerpoint/2010/main" val="3165674270"/>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956</TotalTime>
  <Words>2789</Words>
  <Application>Microsoft Office PowerPoint</Application>
  <PresentationFormat>Widescreen</PresentationFormat>
  <Paragraphs>296</Paragraphs>
  <Slides>26</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Gill Sans MT</vt:lpstr>
      <vt:lpstr>Times New Roman</vt:lpstr>
      <vt:lpstr>Verdana</vt:lpstr>
      <vt:lpstr>Wingdings</vt:lpstr>
      <vt:lpstr>Office Theme</vt:lpstr>
      <vt:lpstr>Legal Services for  UNISON members </vt:lpstr>
      <vt:lpstr>Overview</vt:lpstr>
      <vt:lpstr>Who are Thompsons Solicitors?</vt:lpstr>
      <vt:lpstr>Who are Thompsons Solicitors?</vt:lpstr>
      <vt:lpstr>Why use Thompsons Solicitors?</vt:lpstr>
      <vt:lpstr>Legal services for you</vt:lpstr>
      <vt:lpstr>Legal services for your family</vt:lpstr>
      <vt:lpstr>Compensation secured in 2023</vt:lpstr>
      <vt:lpstr>Personal injuries and accidents</vt:lpstr>
      <vt:lpstr>Industrial diseases</vt:lpstr>
      <vt:lpstr>Clinical negligence</vt:lpstr>
      <vt:lpstr>Time limits</vt:lpstr>
      <vt:lpstr>Employment rights</vt:lpstr>
      <vt:lpstr>Employment rights issues</vt:lpstr>
      <vt:lpstr>Settlement agreements</vt:lpstr>
      <vt:lpstr>Criminal law</vt:lpstr>
      <vt:lpstr>Criminal law - access</vt:lpstr>
      <vt:lpstr>Criminal law – post-incident procedure</vt:lpstr>
      <vt:lpstr>Professional regulation</vt:lpstr>
      <vt:lpstr>Criminal injury compensation</vt:lpstr>
      <vt:lpstr>Conveyancing, probate and powers  of attorney</vt:lpstr>
      <vt:lpstr>Wills</vt:lpstr>
      <vt:lpstr>Free legal advice</vt:lpstr>
      <vt:lpstr>Reminder of your legal scheme</vt:lpstr>
      <vt:lpstr>PowerPoint Presentation</vt:lpstr>
      <vt:lpstr>How to get in touch  For personal injuries, industrial diseases  and clinical negligence:   www.thompsonstradeunion.law 0800 0 857 857 (UNISONDirect)  For conveyancing, probate, powers of attorney:   0800 051 4218  For wills:   www.unison.org.uk  For employment rights:   www.unison.org.uk or contact your local branch representative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Nadeem Ali</dc:creator>
  <cp:lastModifiedBy>Danny Judge</cp:lastModifiedBy>
  <cp:revision>76</cp:revision>
  <dcterms:created xsi:type="dcterms:W3CDTF">2021-12-23T13:49:18Z</dcterms:created>
  <dcterms:modified xsi:type="dcterms:W3CDTF">2024-03-15T09:08:24Z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